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6" r:id="rId3"/>
    <p:sldId id="258" r:id="rId4"/>
    <p:sldId id="264" r:id="rId5"/>
    <p:sldId id="259" r:id="rId6"/>
    <p:sldId id="261" r:id="rId7"/>
    <p:sldId id="263" r:id="rId8"/>
    <p:sldId id="260" r:id="rId9"/>
    <p:sldId id="262" r:id="rId10"/>
  </p:sldIdLst>
  <p:sldSz cx="12192000" cy="6858000"/>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EC7D3B"/>
    <a:srgbClr val="F1C944"/>
    <a:srgbClr val="76B64A"/>
    <a:srgbClr val="9DC641"/>
    <a:srgbClr val="EE7967"/>
    <a:srgbClr val="7293A3"/>
    <a:srgbClr val="FF0202"/>
    <a:srgbClr val="0575C7"/>
    <a:srgbClr val="00B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3"/>
            <a:ext cx="2946400" cy="495685"/>
          </a:xfrm>
          <a:prstGeom prst="rect">
            <a:avLst/>
          </a:prstGeom>
        </p:spPr>
        <p:txBody>
          <a:bodyPr vert="horz" lIns="90727" tIns="45363" rIns="90727" bIns="45363" rtlCol="0"/>
          <a:lstStyle>
            <a:lvl1pPr algn="l">
              <a:defRPr sz="1200"/>
            </a:lvl1pPr>
          </a:lstStyle>
          <a:p>
            <a:endParaRPr lang="ru-RU"/>
          </a:p>
        </p:txBody>
      </p:sp>
      <p:sp>
        <p:nvSpPr>
          <p:cNvPr id="3" name="Дата 2"/>
          <p:cNvSpPr>
            <a:spLocks noGrp="1"/>
          </p:cNvSpPr>
          <p:nvPr>
            <p:ph type="dt" idx="1"/>
          </p:nvPr>
        </p:nvSpPr>
        <p:spPr>
          <a:xfrm>
            <a:off x="3849688" y="3"/>
            <a:ext cx="2946400" cy="495685"/>
          </a:xfrm>
          <a:prstGeom prst="rect">
            <a:avLst/>
          </a:prstGeom>
        </p:spPr>
        <p:txBody>
          <a:bodyPr vert="horz" lIns="90727" tIns="45363" rIns="90727" bIns="45363" rtlCol="0"/>
          <a:lstStyle>
            <a:lvl1pPr algn="r">
              <a:defRPr sz="1200"/>
            </a:lvl1pPr>
          </a:lstStyle>
          <a:p>
            <a:fld id="{19835BD9-9809-4FB9-8DA5-72492E57A4AC}" type="datetimeFigureOut">
              <a:rPr lang="ru-RU" smtClean="0"/>
              <a:t>27.07.2022</a:t>
            </a:fld>
            <a:endParaRPr lang="ru-RU"/>
          </a:p>
        </p:txBody>
      </p:sp>
      <p:sp>
        <p:nvSpPr>
          <p:cNvPr id="4" name="Образ слайда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0727" tIns="45363" rIns="90727" bIns="45363" rtlCol="0" anchor="ctr"/>
          <a:lstStyle/>
          <a:p>
            <a:endParaRPr lang="ru-RU"/>
          </a:p>
        </p:txBody>
      </p:sp>
      <p:sp>
        <p:nvSpPr>
          <p:cNvPr id="5" name="Заметки 4"/>
          <p:cNvSpPr>
            <a:spLocks noGrp="1"/>
          </p:cNvSpPr>
          <p:nvPr>
            <p:ph type="body" sz="quarter" idx="3"/>
          </p:nvPr>
        </p:nvSpPr>
        <p:spPr>
          <a:xfrm>
            <a:off x="679452" y="4751634"/>
            <a:ext cx="5438775" cy="3886552"/>
          </a:xfrm>
          <a:prstGeom prst="rect">
            <a:avLst/>
          </a:prstGeom>
        </p:spPr>
        <p:txBody>
          <a:bodyPr vert="horz" lIns="90727" tIns="45363" rIns="90727" bIns="45363"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376979"/>
            <a:ext cx="2946400" cy="495685"/>
          </a:xfrm>
          <a:prstGeom prst="rect">
            <a:avLst/>
          </a:prstGeom>
        </p:spPr>
        <p:txBody>
          <a:bodyPr vert="horz" lIns="90727" tIns="45363" rIns="90727" bIns="45363"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376979"/>
            <a:ext cx="2946400" cy="495685"/>
          </a:xfrm>
          <a:prstGeom prst="rect">
            <a:avLst/>
          </a:prstGeom>
        </p:spPr>
        <p:txBody>
          <a:bodyPr vert="horz" lIns="90727" tIns="45363" rIns="90727" bIns="45363" rtlCol="0" anchor="b"/>
          <a:lstStyle>
            <a:lvl1pPr algn="r">
              <a:defRPr sz="1200"/>
            </a:lvl1pPr>
          </a:lstStyle>
          <a:p>
            <a:fld id="{653B4AB9-D4DB-493A-96D5-00F7BEB12FCC}" type="slidenum">
              <a:rPr lang="ru-RU" smtClean="0"/>
              <a:t>‹#›</a:t>
            </a:fld>
            <a:endParaRPr lang="ru-RU"/>
          </a:p>
        </p:txBody>
      </p:sp>
    </p:spTree>
    <p:extLst>
      <p:ext uri="{BB962C8B-B14F-4D97-AF65-F5344CB8AC3E}">
        <p14:creationId xmlns:p14="http://schemas.microsoft.com/office/powerpoint/2010/main" val="3359841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53B4AB9-D4DB-493A-96D5-00F7BEB12FCC}" type="slidenum">
              <a:rPr lang="ru-RU" smtClean="0"/>
              <a:t>1</a:t>
            </a:fld>
            <a:endParaRPr lang="ru-RU"/>
          </a:p>
        </p:txBody>
      </p:sp>
    </p:spTree>
    <p:extLst>
      <p:ext uri="{BB962C8B-B14F-4D97-AF65-F5344CB8AC3E}">
        <p14:creationId xmlns:p14="http://schemas.microsoft.com/office/powerpoint/2010/main" val="1842790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1654463-152D-447D-8C52-5A81702E421E}" type="datetimeFigureOut">
              <a:rPr lang="ru-RU" smtClean="0"/>
              <a:t>27.07.2022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1671372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1654463-152D-447D-8C52-5A81702E421E}" type="datetimeFigureOut">
              <a:rPr lang="ru-RU" smtClean="0"/>
              <a:t>27.07.2022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2126861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1654463-152D-447D-8C52-5A81702E421E}" type="datetimeFigureOut">
              <a:rPr lang="ru-RU" smtClean="0"/>
              <a:t>27.07.2022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AC75C0-0C16-4CD3-9D1A-2E46300521DC}"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3826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1654463-152D-447D-8C52-5A81702E421E}" type="datetimeFigureOut">
              <a:rPr lang="ru-RU" smtClean="0"/>
              <a:t>27.07.2022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3031444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1654463-152D-447D-8C52-5A81702E421E}" type="datetimeFigureOut">
              <a:rPr lang="ru-RU" smtClean="0"/>
              <a:t>27.07.2022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AC75C0-0C16-4CD3-9D1A-2E46300521DC}"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47533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1654463-152D-447D-8C52-5A81702E421E}" type="datetimeFigureOut">
              <a:rPr lang="ru-RU" smtClean="0"/>
              <a:t>27.07.2022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527307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1654463-152D-447D-8C52-5A81702E421E}" type="datetimeFigureOut">
              <a:rPr lang="ru-RU" smtClean="0"/>
              <a:t>27.07.2022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3490971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1654463-152D-447D-8C52-5A81702E421E}" type="datetimeFigureOut">
              <a:rPr lang="ru-RU" smtClean="0"/>
              <a:t>27.07.2022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2681810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1654463-152D-447D-8C52-5A81702E421E}" type="datetimeFigureOut">
              <a:rPr lang="ru-RU" smtClean="0"/>
              <a:t>27.07.2022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380326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1654463-152D-447D-8C52-5A81702E421E}" type="datetimeFigureOut">
              <a:rPr lang="ru-RU" smtClean="0"/>
              <a:t>27.07.2022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856437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1654463-152D-447D-8C52-5A81702E421E}" type="datetimeFigureOut">
              <a:rPr lang="ru-RU" smtClean="0"/>
              <a:t>27.07.2022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611063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1654463-152D-447D-8C52-5A81702E421E}" type="datetimeFigureOut">
              <a:rPr lang="ru-RU" smtClean="0"/>
              <a:t>27.07.2022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79348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1654463-152D-447D-8C52-5A81702E421E}" type="datetimeFigureOut">
              <a:rPr lang="ru-RU" smtClean="0"/>
              <a:t>27.07.2022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2941531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54463-152D-447D-8C52-5A81702E421E}" type="datetimeFigureOut">
              <a:rPr lang="ru-RU" smtClean="0"/>
              <a:t>27.07.2022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348940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1654463-152D-447D-8C52-5A81702E421E}" type="datetimeFigureOut">
              <a:rPr lang="ru-RU" smtClean="0"/>
              <a:t>27.07.2022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104147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1654463-152D-447D-8C52-5A81702E421E}" type="datetimeFigureOut">
              <a:rPr lang="ru-RU" smtClean="0"/>
              <a:t>27.07.2022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1122797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654463-152D-447D-8C52-5A81702E421E}" type="datetimeFigureOut">
              <a:rPr lang="ru-RU" smtClean="0"/>
              <a:t>27.07.2022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AAC75C0-0C16-4CD3-9D1A-2E46300521DC}" type="slidenum">
              <a:rPr lang="ru-RU" smtClean="0"/>
              <a:t>‹#›</a:t>
            </a:fld>
            <a:endParaRPr lang="ru-RU"/>
          </a:p>
        </p:txBody>
      </p:sp>
    </p:spTree>
    <p:extLst>
      <p:ext uri="{BB962C8B-B14F-4D97-AF65-F5344CB8AC3E}">
        <p14:creationId xmlns:p14="http://schemas.microsoft.com/office/powerpoint/2010/main" val="1068103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domrfbank.ru/upload/far-east/aktualnyj-spisok-ods-dlya-razmeshcheniya-25-11-2019.xlsx"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4"/>
          <a:stretch>
            <a:fillRect/>
          </a:stretch>
        </p:blipFill>
        <p:spPr>
          <a:xfrm rot="21326639">
            <a:off x="4575209" y="1622637"/>
            <a:ext cx="1268078" cy="1207113"/>
          </a:xfrm>
          <a:prstGeom prst="rect">
            <a:avLst/>
          </a:prstGeom>
        </p:spPr>
      </p:pic>
      <p:pic>
        <p:nvPicPr>
          <p:cNvPr id="13" name="Рисунок 12"/>
          <p:cNvPicPr>
            <a:picLocks noChangeAspect="1"/>
          </p:cNvPicPr>
          <p:nvPr/>
        </p:nvPicPr>
        <p:blipFill>
          <a:blip r:embed="rId4"/>
          <a:stretch>
            <a:fillRect/>
          </a:stretch>
        </p:blipFill>
        <p:spPr>
          <a:xfrm rot="21224762">
            <a:off x="7751869" y="1583156"/>
            <a:ext cx="1268078" cy="1207113"/>
          </a:xfrm>
          <a:prstGeom prst="rect">
            <a:avLst/>
          </a:prstGeom>
        </p:spPr>
      </p:pic>
      <p:sp>
        <p:nvSpPr>
          <p:cNvPr id="4" name="Скругленный прямоугольник 3"/>
          <p:cNvSpPr/>
          <p:nvPr/>
        </p:nvSpPr>
        <p:spPr>
          <a:xfrm rot="20281460">
            <a:off x="2449552" y="3578474"/>
            <a:ext cx="1055717" cy="947651"/>
          </a:xfrm>
          <a:prstGeom prst="roundRect">
            <a:avLst/>
          </a:prstGeom>
          <a:solidFill>
            <a:schemeClr val="bg1">
              <a:lumMod val="95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tx1"/>
              </a:solidFill>
              <a:latin typeface="+mj-lt"/>
              <a:ea typeface="+mj-ea"/>
              <a:cs typeface="+mj-cs"/>
            </a:endParaRPr>
          </a:p>
        </p:txBody>
      </p:sp>
      <p:sp>
        <p:nvSpPr>
          <p:cNvPr id="5" name="Скругленный прямоугольник 4"/>
          <p:cNvSpPr/>
          <p:nvPr/>
        </p:nvSpPr>
        <p:spPr>
          <a:xfrm rot="19379016">
            <a:off x="7688837" y="3580602"/>
            <a:ext cx="1055716" cy="972589"/>
          </a:xfrm>
          <a:prstGeom prst="roundRect">
            <a:avLst/>
          </a:prstGeom>
          <a:solidFill>
            <a:schemeClr val="bg1">
              <a:lumMod val="95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a:solidFill>
                <a:schemeClr val="tx1"/>
              </a:solidFill>
              <a:latin typeface="+mj-lt"/>
              <a:ea typeface="+mj-ea"/>
              <a:cs typeface="+mj-cs"/>
            </a:endParaRPr>
          </a:p>
        </p:txBody>
      </p:sp>
      <p:sp>
        <p:nvSpPr>
          <p:cNvPr id="6" name="Скругленный прямоугольник 5"/>
          <p:cNvSpPr/>
          <p:nvPr/>
        </p:nvSpPr>
        <p:spPr>
          <a:xfrm rot="19700240">
            <a:off x="1234399" y="1840782"/>
            <a:ext cx="1035170" cy="947651"/>
          </a:xfrm>
          <a:prstGeom prst="roundRect">
            <a:avLst/>
          </a:prstGeom>
          <a:solidFill>
            <a:schemeClr val="bg1">
              <a:lumMod val="95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a:solidFill>
                <a:schemeClr val="tx1"/>
              </a:solidFill>
              <a:latin typeface="+mj-lt"/>
              <a:ea typeface="+mj-ea"/>
              <a:cs typeface="+mj-cs"/>
            </a:endParaRPr>
          </a:p>
        </p:txBody>
      </p:sp>
      <p:sp>
        <p:nvSpPr>
          <p:cNvPr id="9" name="TextBox 8"/>
          <p:cNvSpPr txBox="1"/>
          <p:nvPr/>
        </p:nvSpPr>
        <p:spPr>
          <a:xfrm>
            <a:off x="1118492" y="2615562"/>
            <a:ext cx="1579904" cy="461665"/>
          </a:xfrm>
          <a:prstGeom prst="rect">
            <a:avLst/>
          </a:prstGeom>
          <a:noFill/>
        </p:spPr>
        <p:txBody>
          <a:bodyPr wrap="square" rtlCol="0">
            <a:spAutoFit/>
          </a:bodyPr>
          <a:lstStyle/>
          <a:p>
            <a:pPr algn="ctr"/>
            <a:r>
              <a:rPr lang="ru-RU" sz="1200" dirty="0"/>
              <a:t>ставка на весь срок кредитования</a:t>
            </a:r>
          </a:p>
        </p:txBody>
      </p:sp>
      <p:sp>
        <p:nvSpPr>
          <p:cNvPr id="10" name="TextBox 9"/>
          <p:cNvSpPr txBox="1"/>
          <p:nvPr/>
        </p:nvSpPr>
        <p:spPr>
          <a:xfrm>
            <a:off x="4607375" y="2615562"/>
            <a:ext cx="1281851" cy="461665"/>
          </a:xfrm>
          <a:prstGeom prst="rect">
            <a:avLst/>
          </a:prstGeom>
          <a:noFill/>
        </p:spPr>
        <p:txBody>
          <a:bodyPr wrap="square" rtlCol="0">
            <a:spAutoFit/>
          </a:bodyPr>
          <a:lstStyle/>
          <a:p>
            <a:r>
              <a:rPr lang="ru-RU" sz="1200" dirty="0"/>
              <a:t>максимальная сумма кредита</a:t>
            </a:r>
          </a:p>
        </p:txBody>
      </p:sp>
      <p:sp>
        <p:nvSpPr>
          <p:cNvPr id="11" name="TextBox 10"/>
          <p:cNvSpPr txBox="1"/>
          <p:nvPr/>
        </p:nvSpPr>
        <p:spPr>
          <a:xfrm>
            <a:off x="7798205" y="2615562"/>
            <a:ext cx="1883931" cy="461665"/>
          </a:xfrm>
          <a:prstGeom prst="rect">
            <a:avLst/>
          </a:prstGeom>
          <a:noFill/>
        </p:spPr>
        <p:txBody>
          <a:bodyPr wrap="square" rtlCol="0">
            <a:spAutoFit/>
          </a:bodyPr>
          <a:lstStyle/>
          <a:p>
            <a:r>
              <a:rPr lang="ru-RU" sz="1200" dirty="0"/>
              <a:t>минимальный первоначальный взнос</a:t>
            </a:r>
          </a:p>
        </p:txBody>
      </p:sp>
      <p:sp>
        <p:nvSpPr>
          <p:cNvPr id="14" name="TextBox 13"/>
          <p:cNvSpPr txBox="1"/>
          <p:nvPr/>
        </p:nvSpPr>
        <p:spPr>
          <a:xfrm>
            <a:off x="2408727" y="4236967"/>
            <a:ext cx="1278646" cy="276999"/>
          </a:xfrm>
          <a:prstGeom prst="rect">
            <a:avLst/>
          </a:prstGeom>
          <a:noFill/>
        </p:spPr>
        <p:txBody>
          <a:bodyPr wrap="square" rtlCol="0">
            <a:spAutoFit/>
          </a:bodyPr>
          <a:lstStyle/>
          <a:p>
            <a:r>
              <a:rPr lang="ru-RU" sz="1200" dirty="0"/>
              <a:t>срок кредита</a:t>
            </a:r>
          </a:p>
        </p:txBody>
      </p:sp>
      <p:sp>
        <p:nvSpPr>
          <p:cNvPr id="15" name="TextBox 14"/>
          <p:cNvSpPr txBox="1"/>
          <p:nvPr/>
        </p:nvSpPr>
        <p:spPr>
          <a:xfrm>
            <a:off x="1804272" y="3729135"/>
            <a:ext cx="2651760" cy="646331"/>
          </a:xfrm>
          <a:prstGeom prst="rect">
            <a:avLst/>
          </a:prstGeom>
        </p:spPr>
        <p:txBody>
          <a:bodyPr wrap="square" rtlCol="0">
            <a:spAutoFit/>
          </a:bodyPr>
          <a:lstStyle/>
          <a:p>
            <a:r>
              <a:rPr lang="ru-RU" sz="3600" dirty="0" smtClean="0">
                <a:latin typeface="+mj-lt"/>
                <a:ea typeface="+mj-ea"/>
                <a:cs typeface="+mj-cs"/>
              </a:rPr>
              <a:t>36-242 мес</a:t>
            </a:r>
            <a:r>
              <a:rPr lang="ru-RU" sz="3600" dirty="0">
                <a:latin typeface="+mj-lt"/>
                <a:ea typeface="+mj-ea"/>
                <a:cs typeface="+mj-cs"/>
              </a:rPr>
              <a:t>.</a:t>
            </a:r>
          </a:p>
        </p:txBody>
      </p:sp>
      <p:sp>
        <p:nvSpPr>
          <p:cNvPr id="16" name="TextBox 15"/>
          <p:cNvSpPr txBox="1"/>
          <p:nvPr/>
        </p:nvSpPr>
        <p:spPr>
          <a:xfrm>
            <a:off x="6537445" y="3599792"/>
            <a:ext cx="3129383" cy="646331"/>
          </a:xfrm>
          <a:prstGeom prst="rect">
            <a:avLst/>
          </a:prstGeom>
          <a:noFill/>
        </p:spPr>
        <p:txBody>
          <a:bodyPr wrap="none" rtlCol="0">
            <a:spAutoFit/>
          </a:bodyPr>
          <a:lstStyle/>
          <a:p>
            <a:r>
              <a:rPr lang="ru-RU" sz="3600" dirty="0">
                <a:latin typeface="+mj-lt"/>
                <a:ea typeface="+mj-ea"/>
                <a:cs typeface="+mj-cs"/>
              </a:rPr>
              <a:t>до 31.12.2024</a:t>
            </a:r>
          </a:p>
        </p:txBody>
      </p:sp>
      <p:sp>
        <p:nvSpPr>
          <p:cNvPr id="17" name="TextBox 16"/>
          <p:cNvSpPr txBox="1"/>
          <p:nvPr/>
        </p:nvSpPr>
        <p:spPr>
          <a:xfrm>
            <a:off x="7655528" y="4221357"/>
            <a:ext cx="1604733" cy="461665"/>
          </a:xfrm>
          <a:prstGeom prst="rect">
            <a:avLst/>
          </a:prstGeom>
          <a:noFill/>
        </p:spPr>
        <p:txBody>
          <a:bodyPr wrap="square" rtlCol="0">
            <a:spAutoFit/>
          </a:bodyPr>
          <a:lstStyle/>
          <a:p>
            <a:r>
              <a:rPr lang="ru-RU" sz="1200" dirty="0"/>
              <a:t>срок действия программы</a:t>
            </a:r>
          </a:p>
        </p:txBody>
      </p:sp>
      <p:sp>
        <p:nvSpPr>
          <p:cNvPr id="21" name="TextBox 20"/>
          <p:cNvSpPr txBox="1"/>
          <p:nvPr/>
        </p:nvSpPr>
        <p:spPr>
          <a:xfrm>
            <a:off x="476278" y="5551433"/>
            <a:ext cx="8881252" cy="900246"/>
          </a:xfrm>
          <a:prstGeom prst="rect">
            <a:avLst/>
          </a:prstGeom>
          <a:noFill/>
        </p:spPr>
        <p:txBody>
          <a:bodyPr wrap="square" rtlCol="0">
            <a:spAutoFit/>
          </a:bodyPr>
          <a:lstStyle/>
          <a:p>
            <a:r>
              <a:rPr lang="en-US" sz="1050" dirty="0"/>
              <a:t>*</a:t>
            </a:r>
            <a:r>
              <a:rPr lang="ru-RU" sz="1050" dirty="0"/>
              <a:t>Утверждена Постановлением Правительства РФ от </a:t>
            </a:r>
            <a:r>
              <a:rPr lang="ru-RU" sz="1050" dirty="0" smtClean="0"/>
              <a:t>07.12.2019г</a:t>
            </a:r>
            <a:r>
              <a:rPr lang="ru-RU" sz="1050" dirty="0"/>
              <a:t>. №1609 «Об утверждении условий программы</a:t>
            </a:r>
          </a:p>
          <a:p>
            <a:r>
              <a:rPr lang="ru-RU" sz="1050" dirty="0"/>
              <a:t>«Дальневосточная ипотека» и внесении изменений в распоряжение Правительства Российской Федерации от 02.09.2015г. №1713-р</a:t>
            </a:r>
            <a:r>
              <a:rPr lang="ru-RU" sz="1050" dirty="0" smtClean="0"/>
              <a:t>», с изменениями согласно Постановлению Правительства РФ от 21.09.2020 № 1513.</a:t>
            </a:r>
            <a:endParaRPr lang="ru-RU" sz="1050" dirty="0"/>
          </a:p>
          <a:p>
            <a:endParaRPr lang="ru-RU" sz="1050" dirty="0"/>
          </a:p>
          <a:p>
            <a:endParaRPr lang="ru-RU" sz="1050" dirty="0"/>
          </a:p>
        </p:txBody>
      </p:sp>
      <p:sp>
        <p:nvSpPr>
          <p:cNvPr id="20" name="TextBox 19">
            <a:extLst>
              <a:ext uri="{FF2B5EF4-FFF2-40B4-BE49-F238E27FC236}">
                <a16:creationId xmlns:a16="http://schemas.microsoft.com/office/drawing/2014/main" xmlns="" id="{2F3C8E99-D21F-4681-99DC-F555E1FC4DCE}"/>
              </a:ext>
            </a:extLst>
          </p:cNvPr>
          <p:cNvSpPr txBox="1"/>
          <p:nvPr/>
        </p:nvSpPr>
        <p:spPr>
          <a:xfrm>
            <a:off x="2511539" y="20527"/>
            <a:ext cx="6755375" cy="1569660"/>
          </a:xfrm>
          <a:prstGeom prst="rect">
            <a:avLst/>
          </a:prstGeom>
          <a:noFill/>
        </p:spPr>
        <p:txBody>
          <a:bodyPr wrap="none" rtlCol="0">
            <a:spAutoFit/>
          </a:bodyPr>
          <a:lstStyle/>
          <a:p>
            <a:r>
              <a:rPr lang="ru-RU" sz="3200" i="1" dirty="0"/>
              <a:t>Ипотечный кредитный продукт </a:t>
            </a:r>
          </a:p>
          <a:p>
            <a:r>
              <a:rPr lang="ru-RU" sz="3200" i="1" dirty="0"/>
              <a:t>«Дальневосточная ипотека»</a:t>
            </a:r>
            <a:r>
              <a:rPr lang="en-US" sz="3200" i="1" dirty="0"/>
              <a:t>*</a:t>
            </a:r>
            <a:r>
              <a:rPr lang="ru-RU" sz="3200" i="1" dirty="0"/>
              <a:t/>
            </a:r>
            <a:br>
              <a:rPr lang="ru-RU" sz="3200" i="1" dirty="0"/>
            </a:br>
            <a:endParaRPr lang="ru-RU" sz="3200" i="1" dirty="0"/>
          </a:p>
        </p:txBody>
      </p:sp>
      <p:sp>
        <p:nvSpPr>
          <p:cNvPr id="22" name="TextBox 21">
            <a:extLst>
              <a:ext uri="{FF2B5EF4-FFF2-40B4-BE49-F238E27FC236}">
                <a16:creationId xmlns:a16="http://schemas.microsoft.com/office/drawing/2014/main" xmlns="" id="{D6C94300-AF63-4ECD-B437-8B3C50E7B2C6}"/>
              </a:ext>
            </a:extLst>
          </p:cNvPr>
          <p:cNvSpPr txBox="1"/>
          <p:nvPr/>
        </p:nvSpPr>
        <p:spPr>
          <a:xfrm>
            <a:off x="7906957" y="1829165"/>
            <a:ext cx="946093" cy="646331"/>
          </a:xfrm>
          <a:prstGeom prst="rect">
            <a:avLst/>
          </a:prstGeom>
          <a:noFill/>
        </p:spPr>
        <p:txBody>
          <a:bodyPr wrap="none" rtlCol="0">
            <a:spAutoFit/>
          </a:bodyPr>
          <a:lstStyle/>
          <a:p>
            <a:r>
              <a:rPr lang="ru-RU" sz="3600" dirty="0" smtClean="0">
                <a:latin typeface="+mj-lt"/>
                <a:ea typeface="+mj-ea"/>
                <a:cs typeface="+mj-cs"/>
              </a:rPr>
              <a:t>15%</a:t>
            </a:r>
            <a:endParaRPr lang="ru-RU" sz="3600" dirty="0">
              <a:latin typeface="+mj-lt"/>
              <a:ea typeface="+mj-ea"/>
              <a:cs typeface="+mj-cs"/>
            </a:endParaRPr>
          </a:p>
        </p:txBody>
      </p:sp>
      <p:sp>
        <p:nvSpPr>
          <p:cNvPr id="23" name="TextBox 22">
            <a:extLst>
              <a:ext uri="{FF2B5EF4-FFF2-40B4-BE49-F238E27FC236}">
                <a16:creationId xmlns:a16="http://schemas.microsoft.com/office/drawing/2014/main" xmlns="" id="{05E7CE0C-08F7-4AD1-B7FA-C5DD18611B27}"/>
              </a:ext>
            </a:extLst>
          </p:cNvPr>
          <p:cNvSpPr txBox="1"/>
          <p:nvPr/>
        </p:nvSpPr>
        <p:spPr>
          <a:xfrm>
            <a:off x="4018741" y="1906837"/>
            <a:ext cx="2618024" cy="646331"/>
          </a:xfrm>
          <a:prstGeom prst="rect">
            <a:avLst/>
          </a:prstGeom>
          <a:noFill/>
        </p:spPr>
        <p:txBody>
          <a:bodyPr wrap="none" rtlCol="0">
            <a:spAutoFit/>
          </a:bodyPr>
          <a:lstStyle/>
          <a:p>
            <a:r>
              <a:rPr lang="ru-RU" sz="3600" dirty="0">
                <a:latin typeface="+mj-lt"/>
                <a:ea typeface="+mj-ea"/>
                <a:cs typeface="+mj-cs"/>
              </a:rPr>
              <a:t>6 млн. руб.</a:t>
            </a:r>
          </a:p>
        </p:txBody>
      </p:sp>
      <p:sp>
        <p:nvSpPr>
          <p:cNvPr id="24" name="TextBox 23">
            <a:extLst>
              <a:ext uri="{FF2B5EF4-FFF2-40B4-BE49-F238E27FC236}">
                <a16:creationId xmlns:a16="http://schemas.microsoft.com/office/drawing/2014/main" xmlns="" id="{D7DF93AA-A376-435F-A794-7D839296124D}"/>
              </a:ext>
            </a:extLst>
          </p:cNvPr>
          <p:cNvSpPr txBox="1"/>
          <p:nvPr/>
        </p:nvSpPr>
        <p:spPr>
          <a:xfrm>
            <a:off x="1367481" y="1903029"/>
            <a:ext cx="995099" cy="646331"/>
          </a:xfrm>
          <a:prstGeom prst="rect">
            <a:avLst/>
          </a:prstGeom>
          <a:noFill/>
        </p:spPr>
        <p:txBody>
          <a:bodyPr wrap="square" rtlCol="0">
            <a:spAutoFit/>
          </a:bodyPr>
          <a:lstStyle/>
          <a:p>
            <a:r>
              <a:rPr lang="ru-RU" sz="3600" dirty="0" smtClean="0">
                <a:latin typeface="+mj-lt"/>
                <a:ea typeface="+mj-ea"/>
                <a:cs typeface="+mj-cs"/>
              </a:rPr>
              <a:t>2 %</a:t>
            </a:r>
            <a:endParaRPr lang="ru-RU" sz="3600" dirty="0">
              <a:latin typeface="+mj-lt"/>
              <a:ea typeface="+mj-ea"/>
              <a:cs typeface="+mj-cs"/>
            </a:endParaRPr>
          </a:p>
        </p:txBody>
      </p:sp>
    </p:spTree>
    <p:extLst>
      <p:ext uri="{BB962C8B-B14F-4D97-AF65-F5344CB8AC3E}">
        <p14:creationId xmlns:p14="http://schemas.microsoft.com/office/powerpoint/2010/main" val="41923758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46323" y="2677294"/>
            <a:ext cx="5848865" cy="369332"/>
          </a:xfrm>
          <a:prstGeom prst="rect">
            <a:avLst/>
          </a:prstGeom>
          <a:noFill/>
        </p:spPr>
        <p:txBody>
          <a:bodyPr wrap="square" rtlCol="0">
            <a:spAutoFit/>
          </a:bodyPr>
          <a:lstStyle/>
          <a:p>
            <a:endParaRPr lang="ru-RU" dirty="0"/>
          </a:p>
        </p:txBody>
      </p:sp>
      <p:sp>
        <p:nvSpPr>
          <p:cNvPr id="6" name="Заголовок 3"/>
          <p:cNvSpPr txBox="1">
            <a:spLocks/>
          </p:cNvSpPr>
          <p:nvPr/>
        </p:nvSpPr>
        <p:spPr>
          <a:xfrm>
            <a:off x="1788470" y="137930"/>
            <a:ext cx="8424000" cy="984885"/>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i="1" dirty="0">
                <a:solidFill>
                  <a:schemeClr val="tx1"/>
                </a:solidFill>
              </a:rPr>
              <a:t>Целевая</a:t>
            </a:r>
            <a:r>
              <a:rPr lang="ru-RU" sz="3200" dirty="0">
                <a:solidFill>
                  <a:schemeClr val="tx1"/>
                </a:solidFill>
              </a:rPr>
              <a:t> </a:t>
            </a:r>
            <a:r>
              <a:rPr lang="ru-RU" sz="3200" i="1" dirty="0">
                <a:solidFill>
                  <a:schemeClr val="tx1"/>
                </a:solidFill>
              </a:rPr>
              <a:t>аудитория</a:t>
            </a:r>
            <a:r>
              <a:rPr lang="ru-RU" sz="3200" dirty="0">
                <a:solidFill>
                  <a:schemeClr val="tx1"/>
                </a:solidFill>
              </a:rPr>
              <a:t/>
            </a:r>
            <a:br>
              <a:rPr lang="ru-RU" sz="3200" dirty="0">
                <a:solidFill>
                  <a:schemeClr val="tx1"/>
                </a:solidFill>
              </a:rPr>
            </a:br>
            <a:endParaRPr lang="ru-RU" sz="3200" dirty="0">
              <a:solidFill>
                <a:schemeClr val="tx1"/>
              </a:solidFill>
            </a:endParaRPr>
          </a:p>
        </p:txBody>
      </p:sp>
      <p:sp>
        <p:nvSpPr>
          <p:cNvPr id="7" name="TextBox 6"/>
          <p:cNvSpPr txBox="1"/>
          <p:nvPr/>
        </p:nvSpPr>
        <p:spPr>
          <a:xfrm>
            <a:off x="368079" y="755327"/>
            <a:ext cx="4580237" cy="738664"/>
          </a:xfrm>
          <a:prstGeom prst="rect">
            <a:avLst/>
          </a:prstGeom>
          <a:noFill/>
        </p:spPr>
        <p:txBody>
          <a:bodyPr wrap="square" rtlCol="0">
            <a:spAutoFit/>
          </a:bodyPr>
          <a:lstStyle/>
          <a:p>
            <a:pPr algn="ctr">
              <a:buClr>
                <a:schemeClr val="accent6"/>
              </a:buClr>
            </a:pPr>
            <a:r>
              <a:rPr lang="ru-RU" sz="1400" b="1" dirty="0"/>
              <a:t>Категория «Молодая семья»</a:t>
            </a:r>
          </a:p>
          <a:p>
            <a:pPr marL="285750" indent="-285750" algn="ctr">
              <a:buClr>
                <a:schemeClr val="accent6"/>
              </a:buClr>
              <a:buFont typeface="Wingdings" panose="05000000000000000000" pitchFamily="2" charset="2"/>
              <a:buChar char="ü"/>
            </a:pPr>
            <a:r>
              <a:rPr lang="ru-RU" sz="1400" dirty="0"/>
              <a:t> </a:t>
            </a:r>
            <a:r>
              <a:rPr lang="ru-RU" sz="1400" b="1" dirty="0"/>
              <a:t>от 21 года и до </a:t>
            </a:r>
            <a:r>
              <a:rPr lang="ru-RU" sz="1400" b="1" dirty="0" smtClean="0"/>
              <a:t>36 </a:t>
            </a:r>
            <a:r>
              <a:rPr lang="ru-RU" sz="1400" b="1" dirty="0"/>
              <a:t>лет</a:t>
            </a:r>
            <a:r>
              <a:rPr lang="ru-RU" sz="1400" dirty="0"/>
              <a:t> включительно на дату заключения кредитного договора:</a:t>
            </a:r>
          </a:p>
        </p:txBody>
      </p:sp>
      <p:pic>
        <p:nvPicPr>
          <p:cNvPr id="8" name="Рисунок 7"/>
          <p:cNvPicPr>
            <a:picLocks noChangeAspect="1"/>
          </p:cNvPicPr>
          <p:nvPr/>
        </p:nvPicPr>
        <p:blipFill>
          <a:blip r:embed="rId2"/>
          <a:stretch>
            <a:fillRect/>
          </a:stretch>
        </p:blipFill>
        <p:spPr>
          <a:xfrm>
            <a:off x="1217261" y="2523007"/>
            <a:ext cx="1404851" cy="992009"/>
          </a:xfrm>
          <a:prstGeom prst="rect">
            <a:avLst/>
          </a:prstGeom>
        </p:spPr>
      </p:pic>
      <p:sp>
        <p:nvSpPr>
          <p:cNvPr id="9" name="TextBox 8"/>
          <p:cNvSpPr txBox="1"/>
          <p:nvPr/>
        </p:nvSpPr>
        <p:spPr>
          <a:xfrm>
            <a:off x="2592406" y="1403742"/>
            <a:ext cx="3258588" cy="1169551"/>
          </a:xfrm>
          <a:prstGeom prst="rect">
            <a:avLst/>
          </a:prstGeom>
          <a:noFill/>
        </p:spPr>
        <p:txBody>
          <a:bodyPr wrap="square" rtlCol="0">
            <a:spAutoFit/>
          </a:bodyPr>
          <a:lstStyle/>
          <a:p>
            <a:pPr marL="800100" lvl="1" indent="-342900">
              <a:buClr>
                <a:schemeClr val="accent6"/>
              </a:buClr>
              <a:buFont typeface="Arial" panose="020B0604020202020204" pitchFamily="34" charset="0"/>
              <a:buChar char="•"/>
            </a:pPr>
            <a:r>
              <a:rPr lang="ru-RU" sz="1400" dirty="0"/>
              <a:t>не состоит в браке (не старше </a:t>
            </a:r>
            <a:r>
              <a:rPr lang="ru-RU" sz="1400" dirty="0" smtClean="0"/>
              <a:t>36 лет) </a:t>
            </a:r>
            <a:r>
              <a:rPr lang="ru-RU" sz="1400" dirty="0"/>
              <a:t>- есть ребенок (гражданин РФ) до </a:t>
            </a:r>
            <a:r>
              <a:rPr lang="ru-RU" sz="1400" dirty="0" smtClean="0"/>
              <a:t>19-ти </a:t>
            </a:r>
            <a:r>
              <a:rPr lang="ru-RU" sz="1400" dirty="0"/>
              <a:t>лет</a:t>
            </a:r>
          </a:p>
          <a:p>
            <a:pPr marL="285750" indent="-285750">
              <a:buFont typeface="Arial" panose="020B0604020202020204" pitchFamily="34" charset="0"/>
              <a:buChar char="•"/>
            </a:pPr>
            <a:endParaRPr lang="ru-RU" sz="1400" dirty="0"/>
          </a:p>
        </p:txBody>
      </p:sp>
      <p:sp>
        <p:nvSpPr>
          <p:cNvPr id="10" name="Прямоугольник 9"/>
          <p:cNvSpPr/>
          <p:nvPr/>
        </p:nvSpPr>
        <p:spPr>
          <a:xfrm>
            <a:off x="206852" y="1457886"/>
            <a:ext cx="3158835" cy="954107"/>
          </a:xfrm>
          <a:prstGeom prst="rect">
            <a:avLst/>
          </a:prstGeom>
        </p:spPr>
        <p:txBody>
          <a:bodyPr wrap="square">
            <a:spAutoFit/>
          </a:bodyPr>
          <a:lstStyle/>
          <a:p>
            <a:pPr marL="800100" lvl="1" indent="-342900">
              <a:buClr>
                <a:schemeClr val="accent6"/>
              </a:buClr>
              <a:buFont typeface="Arial" panose="020B0604020202020204" pitchFamily="34" charset="0"/>
              <a:buChar char="•"/>
            </a:pPr>
            <a:r>
              <a:rPr lang="ru-RU" sz="1400" dirty="0"/>
              <a:t>состоит в браке с гражданином РФ, возраст каждого из супругов не превышает </a:t>
            </a:r>
            <a:r>
              <a:rPr lang="ru-RU" sz="1400" dirty="0" smtClean="0"/>
              <a:t>36 лет</a:t>
            </a:r>
            <a:endParaRPr lang="ru-RU" sz="1400" dirty="0"/>
          </a:p>
        </p:txBody>
      </p:sp>
      <p:pic>
        <p:nvPicPr>
          <p:cNvPr id="11" name="Рисунок 10"/>
          <p:cNvPicPr>
            <a:picLocks noChangeAspect="1"/>
          </p:cNvPicPr>
          <p:nvPr/>
        </p:nvPicPr>
        <p:blipFill>
          <a:blip r:embed="rId3"/>
          <a:stretch>
            <a:fillRect/>
          </a:stretch>
        </p:blipFill>
        <p:spPr>
          <a:xfrm>
            <a:off x="3486570" y="2457714"/>
            <a:ext cx="1404851" cy="1002724"/>
          </a:xfrm>
          <a:prstGeom prst="rect">
            <a:avLst/>
          </a:prstGeom>
        </p:spPr>
      </p:pic>
      <p:pic>
        <p:nvPicPr>
          <p:cNvPr id="12" name="Рисунок 11"/>
          <p:cNvPicPr>
            <a:picLocks noChangeAspect="1"/>
          </p:cNvPicPr>
          <p:nvPr/>
        </p:nvPicPr>
        <p:blipFill>
          <a:blip r:embed="rId4"/>
          <a:stretch>
            <a:fillRect/>
          </a:stretch>
        </p:blipFill>
        <p:spPr>
          <a:xfrm>
            <a:off x="9167674" y="1523638"/>
            <a:ext cx="2240692" cy="1950419"/>
          </a:xfrm>
          <a:prstGeom prst="rect">
            <a:avLst/>
          </a:prstGeom>
        </p:spPr>
      </p:pic>
      <p:sp>
        <p:nvSpPr>
          <p:cNvPr id="27" name="TextBox 26"/>
          <p:cNvSpPr txBox="1"/>
          <p:nvPr/>
        </p:nvSpPr>
        <p:spPr>
          <a:xfrm>
            <a:off x="6286767" y="790046"/>
            <a:ext cx="5016842" cy="523220"/>
          </a:xfrm>
          <a:prstGeom prst="rect">
            <a:avLst/>
          </a:prstGeom>
          <a:noFill/>
        </p:spPr>
        <p:txBody>
          <a:bodyPr wrap="square" rtlCol="0">
            <a:spAutoFit/>
          </a:bodyPr>
          <a:lstStyle/>
          <a:p>
            <a:pPr>
              <a:buClr>
                <a:schemeClr val="accent6"/>
              </a:buClr>
            </a:pPr>
            <a:r>
              <a:rPr lang="ru-RU" sz="1400" b="1" dirty="0"/>
              <a:t>Категория «Дальневосточный гектар»</a:t>
            </a:r>
          </a:p>
          <a:p>
            <a:pPr marL="285750" indent="-285750">
              <a:buClr>
                <a:schemeClr val="accent6"/>
              </a:buClr>
              <a:buFont typeface="Wingdings" panose="05000000000000000000" pitchFamily="2" charset="2"/>
              <a:buChar char="ü"/>
            </a:pPr>
            <a:r>
              <a:rPr lang="ru-RU" sz="1400" dirty="0"/>
              <a:t> </a:t>
            </a:r>
            <a:r>
              <a:rPr lang="ru-RU" sz="1400" b="1" dirty="0"/>
              <a:t>от 21 года и до 65 лет </a:t>
            </a:r>
            <a:r>
              <a:rPr lang="ru-RU" sz="1400" dirty="0"/>
              <a:t>на </a:t>
            </a:r>
            <a:r>
              <a:rPr lang="ru-RU" sz="1400" dirty="0" smtClean="0"/>
              <a:t>дату погашения </a:t>
            </a:r>
            <a:r>
              <a:rPr lang="ru-RU" sz="1400" dirty="0"/>
              <a:t>кредита</a:t>
            </a:r>
          </a:p>
        </p:txBody>
      </p:sp>
      <p:sp>
        <p:nvSpPr>
          <p:cNvPr id="28" name="TextBox 27"/>
          <p:cNvSpPr txBox="1"/>
          <p:nvPr/>
        </p:nvSpPr>
        <p:spPr>
          <a:xfrm>
            <a:off x="5972590" y="2742924"/>
            <a:ext cx="3662079" cy="738664"/>
          </a:xfrm>
          <a:prstGeom prst="rect">
            <a:avLst/>
          </a:prstGeom>
          <a:noFill/>
        </p:spPr>
        <p:txBody>
          <a:bodyPr wrap="square" rtlCol="0">
            <a:spAutoFit/>
          </a:bodyPr>
          <a:lstStyle/>
          <a:p>
            <a:pPr marL="800100" lvl="1" indent="-342900">
              <a:buClr>
                <a:schemeClr val="accent6"/>
              </a:buClr>
              <a:buFont typeface="Arial" panose="020B0604020202020204" pitchFamily="34" charset="0"/>
              <a:buChar char="•"/>
            </a:pPr>
            <a:r>
              <a:rPr lang="ru-RU" sz="1400" dirty="0"/>
              <a:t>Вид разрешенного использования:</a:t>
            </a:r>
          </a:p>
          <a:p>
            <a:pPr lvl="1">
              <a:buClr>
                <a:schemeClr val="accent6"/>
              </a:buClr>
            </a:pPr>
            <a:r>
              <a:rPr lang="ru-RU" sz="1400" dirty="0"/>
              <a:t>      «ИЖС» или «ЛПХ»</a:t>
            </a:r>
          </a:p>
        </p:txBody>
      </p:sp>
      <p:sp>
        <p:nvSpPr>
          <p:cNvPr id="30" name="Прямоугольник 29"/>
          <p:cNvSpPr/>
          <p:nvPr/>
        </p:nvSpPr>
        <p:spPr>
          <a:xfrm>
            <a:off x="5855836" y="1501751"/>
            <a:ext cx="3468101" cy="1384995"/>
          </a:xfrm>
          <a:prstGeom prst="rect">
            <a:avLst/>
          </a:prstGeom>
        </p:spPr>
        <p:txBody>
          <a:bodyPr wrap="square">
            <a:spAutoFit/>
          </a:bodyPr>
          <a:lstStyle/>
          <a:p>
            <a:pPr marL="800100" lvl="1" indent="-342900">
              <a:buClr>
                <a:schemeClr val="accent6"/>
              </a:buClr>
              <a:buFont typeface="Arial" panose="020B0604020202020204" pitchFamily="34" charset="0"/>
              <a:buChar char="•"/>
            </a:pPr>
            <a:r>
              <a:rPr lang="ru-RU" sz="1400" dirty="0"/>
              <a:t>Заемщику (одному из солидарных заемщиков) предоставлен земельный участок в соответствии с Федеральным законом № 119-ФЗ от 01.05.2016г.</a:t>
            </a:r>
          </a:p>
        </p:txBody>
      </p:sp>
      <p:sp>
        <p:nvSpPr>
          <p:cNvPr id="31" name="TextBox 30"/>
          <p:cNvSpPr txBox="1"/>
          <p:nvPr/>
        </p:nvSpPr>
        <p:spPr>
          <a:xfrm>
            <a:off x="4210366" y="478344"/>
            <a:ext cx="3580207" cy="375937"/>
          </a:xfrm>
          <a:prstGeom prst="rect">
            <a:avLst/>
          </a:prstGeom>
          <a:noFill/>
        </p:spPr>
        <p:txBody>
          <a:bodyPr wrap="square" rtlCol="0">
            <a:spAutoFit/>
          </a:bodyPr>
          <a:lstStyle/>
          <a:p>
            <a:pPr>
              <a:lnSpc>
                <a:spcPct val="150000"/>
              </a:lnSpc>
              <a:buClr>
                <a:schemeClr val="accent6"/>
              </a:buClr>
            </a:pPr>
            <a:r>
              <a:rPr lang="ru-RU" sz="1400" b="1" dirty="0"/>
              <a:t>Физические лица – граждане РФ</a:t>
            </a:r>
          </a:p>
        </p:txBody>
      </p:sp>
      <p:sp>
        <p:nvSpPr>
          <p:cNvPr id="2" name="Прямоугольник 1"/>
          <p:cNvSpPr/>
          <p:nvPr/>
        </p:nvSpPr>
        <p:spPr>
          <a:xfrm>
            <a:off x="682925" y="3684430"/>
            <a:ext cx="10620683" cy="646331"/>
          </a:xfrm>
          <a:prstGeom prst="rect">
            <a:avLst/>
          </a:prstGeom>
        </p:spPr>
        <p:txBody>
          <a:bodyPr wrap="square">
            <a:spAutoFit/>
          </a:bodyPr>
          <a:lstStyle/>
          <a:p>
            <a:pPr marL="171450" indent="-171450" algn="ctr">
              <a:buFont typeface="Wingdings" panose="05000000000000000000" pitchFamily="2" charset="2"/>
              <a:buChar char="ü"/>
            </a:pPr>
            <a:r>
              <a:rPr lang="ru-RU" sz="1200" b="1" dirty="0" smtClean="0">
                <a:latin typeface="Tahoma" panose="020B0604030504040204" pitchFamily="34" charset="0"/>
                <a:ea typeface="Times New Roman" panose="02020603050405020304" pitchFamily="18" charset="0"/>
              </a:rPr>
              <a:t>Категория «Участник </a:t>
            </a:r>
            <a:r>
              <a:rPr lang="ru-RU" sz="1200" b="1" dirty="0">
                <a:latin typeface="Tahoma" panose="020B0604030504040204" pitchFamily="34" charset="0"/>
                <a:ea typeface="Times New Roman" panose="02020603050405020304" pitchFamily="18" charset="0"/>
              </a:rPr>
              <a:t>программы повышения мобильности трудовых ресурсов»</a:t>
            </a:r>
            <a:r>
              <a:rPr lang="ru-RU" sz="1200" dirty="0">
                <a:latin typeface="Tahoma" panose="020B0604030504040204" pitchFamily="34" charset="0"/>
                <a:ea typeface="Times New Roman" panose="02020603050405020304" pitchFamily="18" charset="0"/>
              </a:rPr>
              <a:t> – Граждане РФ, переехавшие на работу из других субъектов РФ в рамках реализации региональных программ повышения мобильности трудовых ресурсов в субъекты РФ, входящие в состав Дальневосточного федерального округа</a:t>
            </a:r>
            <a:endParaRPr lang="ru-RU" sz="1200" dirty="0"/>
          </a:p>
        </p:txBody>
      </p:sp>
      <p:pic>
        <p:nvPicPr>
          <p:cNvPr id="4" name="Рисунок 3"/>
          <p:cNvPicPr>
            <a:picLocks noChangeAspect="1"/>
          </p:cNvPicPr>
          <p:nvPr/>
        </p:nvPicPr>
        <p:blipFill>
          <a:blip r:embed="rId5"/>
          <a:stretch>
            <a:fillRect/>
          </a:stretch>
        </p:blipFill>
        <p:spPr>
          <a:xfrm>
            <a:off x="368079" y="4846537"/>
            <a:ext cx="2178936" cy="1405962"/>
          </a:xfrm>
          <a:prstGeom prst="rect">
            <a:avLst/>
          </a:prstGeom>
        </p:spPr>
      </p:pic>
      <p:pic>
        <p:nvPicPr>
          <p:cNvPr id="13" name="Рисунок 12"/>
          <p:cNvPicPr>
            <a:picLocks noChangeAspect="1"/>
          </p:cNvPicPr>
          <p:nvPr/>
        </p:nvPicPr>
        <p:blipFill>
          <a:blip r:embed="rId6"/>
          <a:stretch>
            <a:fillRect/>
          </a:stretch>
        </p:blipFill>
        <p:spPr>
          <a:xfrm>
            <a:off x="9821245" y="4850527"/>
            <a:ext cx="2037917" cy="1401972"/>
          </a:xfrm>
          <a:prstGeom prst="rect">
            <a:avLst/>
          </a:prstGeom>
        </p:spPr>
      </p:pic>
      <p:sp>
        <p:nvSpPr>
          <p:cNvPr id="21" name="TextBox 20"/>
          <p:cNvSpPr txBox="1"/>
          <p:nvPr/>
        </p:nvSpPr>
        <p:spPr>
          <a:xfrm>
            <a:off x="2413686" y="4525980"/>
            <a:ext cx="7329390" cy="2154436"/>
          </a:xfrm>
          <a:prstGeom prst="rect">
            <a:avLst/>
          </a:prstGeom>
          <a:noFill/>
        </p:spPr>
        <p:txBody>
          <a:bodyPr wrap="square" rtlCol="0">
            <a:spAutoFit/>
          </a:bodyPr>
          <a:lstStyle/>
          <a:p>
            <a:pPr marL="285750" indent="-285750" algn="ctr">
              <a:buClr>
                <a:schemeClr val="accent6"/>
              </a:buClr>
              <a:buFont typeface="Wingdings" panose="05000000000000000000" pitchFamily="2" charset="2"/>
              <a:buChar char="ü"/>
            </a:pPr>
            <a:r>
              <a:rPr lang="ru-RU" sz="1400" b="1" dirty="0" smtClean="0"/>
              <a:t>Категория </a:t>
            </a:r>
            <a:r>
              <a:rPr lang="ru-RU" sz="1400" b="1" dirty="0" smtClean="0"/>
              <a:t>«</a:t>
            </a:r>
            <a:r>
              <a:rPr lang="ru-RU" sz="1400" b="1" dirty="0"/>
              <a:t>Педагогический работник»</a:t>
            </a:r>
          </a:p>
          <a:p>
            <a:pPr marL="285750" indent="-285750" algn="ctr">
              <a:buClr>
                <a:schemeClr val="accent6"/>
              </a:buClr>
              <a:buFont typeface="Wingdings" panose="05000000000000000000" pitchFamily="2" charset="2"/>
              <a:buChar char="ü"/>
            </a:pPr>
            <a:r>
              <a:rPr lang="ru-RU" sz="1400" b="1" dirty="0" smtClean="0"/>
              <a:t> Категория «Сотрудник государственной или муниципальной медицинской организации</a:t>
            </a:r>
            <a:r>
              <a:rPr lang="ru-RU" sz="1400" b="1" dirty="0" smtClean="0"/>
              <a:t>»</a:t>
            </a:r>
            <a:br>
              <a:rPr lang="ru-RU" sz="1400" b="1" dirty="0" smtClean="0"/>
            </a:br>
            <a:r>
              <a:rPr lang="ru-RU" sz="1400" dirty="0" smtClean="0">
                <a:solidFill>
                  <a:srgbClr val="333333"/>
                </a:solidFill>
                <a:latin typeface="Arial" panose="020B0604020202020204" pitchFamily="34" charset="0"/>
              </a:rPr>
              <a:t>проработавшие не менее пяти лет в государственной или муниципальной организации, расположенной на территории субъекта РФ, входящего в состав ДФО. Для данной категории граждан требования по возрасту и семейному положению </a:t>
            </a:r>
            <a:r>
              <a:rPr lang="ru-RU" sz="1400" dirty="0" smtClean="0">
                <a:solidFill>
                  <a:srgbClr val="333333"/>
                </a:solidFill>
                <a:latin typeface="Arial" panose="020B0604020202020204" pitchFamily="34" charset="0"/>
              </a:rPr>
              <a:t>применяться не будут. </a:t>
            </a:r>
            <a:r>
              <a:rPr lang="ru-RU" sz="1100" dirty="0" smtClean="0">
                <a:solidFill>
                  <a:srgbClr val="333333"/>
                </a:solidFill>
                <a:latin typeface="Arial" panose="020B0604020202020204" pitchFamily="34" charset="0"/>
              </a:rPr>
              <a:t>(Постановление Правительства РФ от 17 июня 2022 г. № 1100 «О внесении изменений в постановление Правительства Российской Федерации от 7 декабря 2019 г. № 1609</a:t>
            </a:r>
            <a:r>
              <a:rPr lang="ru-RU" sz="1100" dirty="0" smtClean="0">
                <a:latin typeface="Arial" panose="020B0604020202020204" pitchFamily="34" charset="0"/>
              </a:rPr>
              <a:t>)</a:t>
            </a:r>
          </a:p>
          <a:p>
            <a:pPr algn="ctr">
              <a:buClr>
                <a:schemeClr val="accent6"/>
              </a:buClr>
            </a:pPr>
            <a:endParaRPr lang="ru-RU" sz="1200" dirty="0">
              <a:solidFill>
                <a:srgbClr val="333333"/>
              </a:solidFill>
              <a:latin typeface="Arial" panose="020B0604020202020204" pitchFamily="34" charset="0"/>
            </a:endParaRPr>
          </a:p>
        </p:txBody>
      </p:sp>
    </p:spTree>
    <p:extLst>
      <p:ext uri="{BB962C8B-B14F-4D97-AF65-F5344CB8AC3E}">
        <p14:creationId xmlns:p14="http://schemas.microsoft.com/office/powerpoint/2010/main" val="2514250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3"/>
          <p:cNvSpPr>
            <a:spLocks noGrp="1"/>
          </p:cNvSpPr>
          <p:nvPr>
            <p:ph type="title"/>
          </p:nvPr>
        </p:nvSpPr>
        <p:spPr>
          <a:xfrm>
            <a:off x="687604" y="88286"/>
            <a:ext cx="8816196" cy="307777"/>
          </a:xfrm>
        </p:spPr>
        <p:txBody>
          <a:bodyPr>
            <a:normAutofit fontScale="90000"/>
          </a:bodyPr>
          <a:lstStyle/>
          <a:p>
            <a:pPr marL="285750" indent="-19050" algn="ctr"/>
            <a:r>
              <a:rPr lang="ru-RU" i="1" dirty="0">
                <a:solidFill>
                  <a:schemeClr val="tx1"/>
                </a:solidFill>
              </a:rPr>
              <a:t>Цель кредита</a:t>
            </a:r>
          </a:p>
        </p:txBody>
      </p:sp>
      <p:sp>
        <p:nvSpPr>
          <p:cNvPr id="11" name="TextBox 10"/>
          <p:cNvSpPr txBox="1"/>
          <p:nvPr/>
        </p:nvSpPr>
        <p:spPr>
          <a:xfrm>
            <a:off x="-238896" y="593032"/>
            <a:ext cx="5799438" cy="738664"/>
          </a:xfrm>
          <a:prstGeom prst="rect">
            <a:avLst/>
          </a:prstGeom>
          <a:noFill/>
        </p:spPr>
        <p:txBody>
          <a:bodyPr wrap="square" rtlCol="0">
            <a:spAutoFit/>
          </a:bodyPr>
          <a:lstStyle/>
          <a:p>
            <a:pPr algn="ctr">
              <a:buClr>
                <a:schemeClr val="accent6"/>
              </a:buClr>
            </a:pPr>
            <a:r>
              <a:rPr lang="ru-RU" sz="1400" b="1" dirty="0" smtClean="0">
                <a:solidFill>
                  <a:prstClr val="black"/>
                </a:solidFill>
              </a:rPr>
              <a:t>«Молодая семья»/</a:t>
            </a:r>
          </a:p>
          <a:p>
            <a:pPr algn="ctr">
              <a:buClr>
                <a:schemeClr val="accent6"/>
              </a:buClr>
            </a:pPr>
            <a:r>
              <a:rPr lang="ru-RU" sz="1400" b="1" dirty="0" smtClean="0">
                <a:solidFill>
                  <a:prstClr val="black"/>
                </a:solidFill>
              </a:rPr>
              <a:t>«Участник </a:t>
            </a:r>
            <a:r>
              <a:rPr lang="ru-RU" sz="1400" b="1" dirty="0">
                <a:solidFill>
                  <a:prstClr val="black"/>
                </a:solidFill>
              </a:rPr>
              <a:t>программы повышения </a:t>
            </a:r>
            <a:r>
              <a:rPr lang="ru-RU" sz="1400" b="1" dirty="0" smtClean="0">
                <a:solidFill>
                  <a:prstClr val="black"/>
                </a:solidFill>
              </a:rPr>
              <a:t>мобильности</a:t>
            </a:r>
          </a:p>
          <a:p>
            <a:pPr algn="ctr">
              <a:buClr>
                <a:schemeClr val="accent6"/>
              </a:buClr>
            </a:pPr>
            <a:r>
              <a:rPr lang="ru-RU" sz="1400" b="1" dirty="0" smtClean="0">
                <a:solidFill>
                  <a:prstClr val="black"/>
                </a:solidFill>
              </a:rPr>
              <a:t> </a:t>
            </a:r>
            <a:r>
              <a:rPr lang="ru-RU" sz="1400" b="1" dirty="0">
                <a:solidFill>
                  <a:prstClr val="black"/>
                </a:solidFill>
              </a:rPr>
              <a:t>трудовых ресурсов</a:t>
            </a:r>
            <a:r>
              <a:rPr lang="ru-RU" sz="1400" b="1" dirty="0" smtClean="0">
                <a:solidFill>
                  <a:prstClr val="black"/>
                </a:solidFill>
              </a:rPr>
              <a:t>»</a:t>
            </a:r>
            <a:endParaRPr lang="ru-RU" sz="1400" b="1" dirty="0"/>
          </a:p>
        </p:txBody>
      </p:sp>
      <p:sp>
        <p:nvSpPr>
          <p:cNvPr id="12" name="Прямоугольник 11"/>
          <p:cNvSpPr/>
          <p:nvPr/>
        </p:nvSpPr>
        <p:spPr>
          <a:xfrm>
            <a:off x="7647709" y="1569154"/>
            <a:ext cx="2443942" cy="1492716"/>
          </a:xfrm>
          <a:prstGeom prst="rect">
            <a:avLst/>
          </a:prstGeom>
        </p:spPr>
        <p:txBody>
          <a:bodyPr wrap="square">
            <a:spAutoFit/>
          </a:bodyPr>
          <a:lstStyle/>
          <a:p>
            <a:pPr marL="285750" indent="-285750">
              <a:buClr>
                <a:schemeClr val="accent6"/>
              </a:buClr>
              <a:buFont typeface="Wingdings" panose="05000000000000000000" pitchFamily="2" charset="2"/>
              <a:buChar char="ü"/>
            </a:pPr>
            <a:r>
              <a:rPr lang="ru-RU" sz="1100" dirty="0"/>
              <a:t>Индивидуальное строительство жилого дома на «Дальневосточном гектаре» (под залог имеющейся в собственности заемщика квартиры или апартаментов (в любом регионе РФ)</a:t>
            </a:r>
          </a:p>
        </p:txBody>
      </p:sp>
      <p:sp>
        <p:nvSpPr>
          <p:cNvPr id="13" name="TextBox 12"/>
          <p:cNvSpPr txBox="1"/>
          <p:nvPr/>
        </p:nvSpPr>
        <p:spPr>
          <a:xfrm>
            <a:off x="5916978" y="606671"/>
            <a:ext cx="4501679" cy="375937"/>
          </a:xfrm>
          <a:prstGeom prst="rect">
            <a:avLst/>
          </a:prstGeom>
          <a:noFill/>
        </p:spPr>
        <p:txBody>
          <a:bodyPr wrap="square" rtlCol="0">
            <a:spAutoFit/>
          </a:bodyPr>
          <a:lstStyle/>
          <a:p>
            <a:pPr>
              <a:lnSpc>
                <a:spcPct val="150000"/>
              </a:lnSpc>
              <a:buClr>
                <a:schemeClr val="accent6"/>
              </a:buClr>
            </a:pPr>
            <a:r>
              <a:rPr lang="ru-RU" sz="1400" b="1" dirty="0"/>
              <a:t>Категория «Дальневосточный гектар»</a:t>
            </a:r>
          </a:p>
        </p:txBody>
      </p:sp>
      <p:pic>
        <p:nvPicPr>
          <p:cNvPr id="14" name="Рисунок 13"/>
          <p:cNvPicPr>
            <a:picLocks noChangeAspect="1"/>
          </p:cNvPicPr>
          <p:nvPr/>
        </p:nvPicPr>
        <p:blipFill>
          <a:blip r:embed="rId2"/>
          <a:stretch>
            <a:fillRect/>
          </a:stretch>
        </p:blipFill>
        <p:spPr>
          <a:xfrm>
            <a:off x="232914" y="2719568"/>
            <a:ext cx="2036967" cy="1110955"/>
          </a:xfrm>
          <a:prstGeom prst="rect">
            <a:avLst/>
          </a:prstGeom>
        </p:spPr>
      </p:pic>
      <p:pic>
        <p:nvPicPr>
          <p:cNvPr id="15" name="Рисунок 14" descr="https://i.sakh.com/info/p/photos/14/147779/f5a97a36c8abf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915" y="1506629"/>
            <a:ext cx="2044774" cy="1017905"/>
          </a:xfrm>
          <a:prstGeom prst="rect">
            <a:avLst/>
          </a:prstGeom>
          <a:noFill/>
          <a:ln>
            <a:noFill/>
          </a:ln>
        </p:spPr>
      </p:pic>
      <p:pic>
        <p:nvPicPr>
          <p:cNvPr id="16" name="Рисунок 15"/>
          <p:cNvPicPr>
            <a:picLocks noChangeAspect="1"/>
          </p:cNvPicPr>
          <p:nvPr/>
        </p:nvPicPr>
        <p:blipFill>
          <a:blip r:embed="rId4"/>
          <a:stretch>
            <a:fillRect/>
          </a:stretch>
        </p:blipFill>
        <p:spPr>
          <a:xfrm>
            <a:off x="217833" y="3897578"/>
            <a:ext cx="1571962" cy="1243642"/>
          </a:xfrm>
          <a:prstGeom prst="rect">
            <a:avLst/>
          </a:prstGeom>
        </p:spPr>
      </p:pic>
      <p:pic>
        <p:nvPicPr>
          <p:cNvPr id="17" name="Рисунок 16"/>
          <p:cNvPicPr>
            <a:picLocks noChangeAspect="1"/>
          </p:cNvPicPr>
          <p:nvPr/>
        </p:nvPicPr>
        <p:blipFill>
          <a:blip r:embed="rId5"/>
          <a:stretch>
            <a:fillRect/>
          </a:stretch>
        </p:blipFill>
        <p:spPr>
          <a:xfrm>
            <a:off x="5697121" y="3392209"/>
            <a:ext cx="1823801" cy="1120159"/>
          </a:xfrm>
          <a:prstGeom prst="rect">
            <a:avLst/>
          </a:prstGeom>
        </p:spPr>
      </p:pic>
      <p:pic>
        <p:nvPicPr>
          <p:cNvPr id="18" name="Рисунок 17"/>
          <p:cNvPicPr>
            <a:picLocks noChangeAspect="1"/>
          </p:cNvPicPr>
          <p:nvPr/>
        </p:nvPicPr>
        <p:blipFill>
          <a:blip r:embed="rId6"/>
          <a:stretch>
            <a:fillRect/>
          </a:stretch>
        </p:blipFill>
        <p:spPr>
          <a:xfrm>
            <a:off x="5630862" y="1569154"/>
            <a:ext cx="1890060" cy="1125722"/>
          </a:xfrm>
          <a:prstGeom prst="rect">
            <a:avLst/>
          </a:prstGeom>
        </p:spPr>
      </p:pic>
      <p:pic>
        <p:nvPicPr>
          <p:cNvPr id="19" name="Рисунок 18"/>
          <p:cNvPicPr>
            <a:picLocks noChangeAspect="1"/>
          </p:cNvPicPr>
          <p:nvPr/>
        </p:nvPicPr>
        <p:blipFill>
          <a:blip r:embed="rId7"/>
          <a:stretch>
            <a:fillRect/>
          </a:stretch>
        </p:blipFill>
        <p:spPr>
          <a:xfrm>
            <a:off x="232914" y="5203567"/>
            <a:ext cx="1601961" cy="1245091"/>
          </a:xfrm>
          <a:prstGeom prst="rect">
            <a:avLst/>
          </a:prstGeom>
        </p:spPr>
      </p:pic>
      <p:sp>
        <p:nvSpPr>
          <p:cNvPr id="20" name="TextBox 19"/>
          <p:cNvSpPr txBox="1"/>
          <p:nvPr/>
        </p:nvSpPr>
        <p:spPr>
          <a:xfrm>
            <a:off x="2313197" y="1340743"/>
            <a:ext cx="3357085" cy="3616375"/>
          </a:xfrm>
          <a:prstGeom prst="rect">
            <a:avLst/>
          </a:prstGeom>
          <a:noFill/>
        </p:spPr>
        <p:txBody>
          <a:bodyPr wrap="square" rtlCol="0">
            <a:spAutoFit/>
          </a:bodyPr>
          <a:lstStyle/>
          <a:p>
            <a:pPr marL="285750" indent="-285750">
              <a:buClr>
                <a:schemeClr val="accent6"/>
              </a:buClr>
              <a:buFont typeface="Wingdings" panose="05000000000000000000" pitchFamily="2" charset="2"/>
              <a:buChar char="ü"/>
            </a:pPr>
            <a:r>
              <a:rPr lang="ru-RU" sz="1100" dirty="0"/>
              <a:t>Квартира по Договору купли-продажи с застройщиком** в многоквартирном доме</a:t>
            </a:r>
          </a:p>
          <a:p>
            <a:pPr algn="just">
              <a:lnSpc>
                <a:spcPct val="150000"/>
              </a:lnSpc>
              <a:buClr>
                <a:schemeClr val="accent6"/>
              </a:buClr>
            </a:pPr>
            <a:endParaRPr lang="ru-RU" sz="1100" dirty="0"/>
          </a:p>
          <a:p>
            <a:pPr algn="just">
              <a:lnSpc>
                <a:spcPct val="150000"/>
              </a:lnSpc>
              <a:buClr>
                <a:schemeClr val="accent6"/>
              </a:buClr>
            </a:pPr>
            <a:endParaRPr lang="ru-RU" sz="1100" dirty="0"/>
          </a:p>
          <a:p>
            <a:pPr algn="just">
              <a:lnSpc>
                <a:spcPct val="150000"/>
              </a:lnSpc>
              <a:buClr>
                <a:schemeClr val="accent6"/>
              </a:buClr>
            </a:pPr>
            <a:endParaRPr lang="ru-RU" sz="1100" dirty="0"/>
          </a:p>
          <a:p>
            <a:pPr marL="285750" indent="-285750">
              <a:buClr>
                <a:schemeClr val="accent6"/>
              </a:buClr>
              <a:buFont typeface="Wingdings" panose="05000000000000000000" pitchFamily="2" charset="2"/>
              <a:buChar char="ü"/>
            </a:pPr>
            <a:r>
              <a:rPr lang="ru-RU" sz="1100" dirty="0"/>
              <a:t>Квартира в многоквартирном доме по Договору участия в долевом строительстве от застройщика**</a:t>
            </a:r>
          </a:p>
          <a:p>
            <a:pPr algn="just">
              <a:lnSpc>
                <a:spcPct val="150000"/>
              </a:lnSpc>
              <a:buClr>
                <a:schemeClr val="accent6"/>
              </a:buClr>
            </a:pPr>
            <a:endParaRPr lang="ru-RU" sz="1100" dirty="0" smtClean="0"/>
          </a:p>
          <a:p>
            <a:pPr algn="just">
              <a:lnSpc>
                <a:spcPct val="150000"/>
              </a:lnSpc>
              <a:buClr>
                <a:schemeClr val="accent6"/>
              </a:buClr>
            </a:pPr>
            <a:endParaRPr lang="ru-RU" sz="1100" dirty="0"/>
          </a:p>
          <a:p>
            <a:pPr algn="just">
              <a:lnSpc>
                <a:spcPct val="150000"/>
              </a:lnSpc>
              <a:buClr>
                <a:schemeClr val="accent6"/>
              </a:buClr>
            </a:pPr>
            <a:endParaRPr lang="ru-RU" sz="1100" dirty="0"/>
          </a:p>
          <a:p>
            <a:pPr marL="285750" indent="-285750">
              <a:buClr>
                <a:schemeClr val="accent6"/>
              </a:buClr>
              <a:buFont typeface="Wingdings" panose="05000000000000000000" pitchFamily="2" charset="2"/>
              <a:buChar char="ü"/>
            </a:pPr>
            <a:r>
              <a:rPr lang="ru-RU" sz="1100" dirty="0" smtClean="0"/>
              <a:t>Квартира </a:t>
            </a:r>
            <a:r>
              <a:rPr lang="ru-RU" sz="1100" dirty="0"/>
              <a:t>или жилой дом типовой застройки с земельным участком в сельских поселениях*** по Договору купли-продажи от юридического или физического лица</a:t>
            </a:r>
          </a:p>
          <a:p>
            <a:pPr marL="285750" indent="-285750" algn="just">
              <a:buClr>
                <a:schemeClr val="accent6"/>
              </a:buClr>
              <a:buFont typeface="Wingdings" panose="05000000000000000000" pitchFamily="2" charset="2"/>
              <a:buChar char="ü"/>
            </a:pPr>
            <a:endParaRPr lang="ru-RU" sz="1100" dirty="0"/>
          </a:p>
          <a:p>
            <a:pPr algn="just">
              <a:buClr>
                <a:schemeClr val="accent6"/>
              </a:buClr>
            </a:pPr>
            <a:endParaRPr lang="ru-RU" sz="800" dirty="0"/>
          </a:p>
          <a:p>
            <a:pPr marL="742950" lvl="1" indent="-285750" algn="just">
              <a:lnSpc>
                <a:spcPct val="150000"/>
              </a:lnSpc>
              <a:buClr>
                <a:schemeClr val="accent6"/>
              </a:buClr>
              <a:buFont typeface="Wingdings" panose="05000000000000000000" pitchFamily="2" charset="2"/>
              <a:buChar char="ü"/>
            </a:pPr>
            <a:endParaRPr lang="ru-RU" sz="800" dirty="0"/>
          </a:p>
        </p:txBody>
      </p:sp>
      <p:sp>
        <p:nvSpPr>
          <p:cNvPr id="21" name="Прямоугольник 20"/>
          <p:cNvSpPr/>
          <p:nvPr/>
        </p:nvSpPr>
        <p:spPr>
          <a:xfrm>
            <a:off x="5916978" y="4616224"/>
            <a:ext cx="3861724" cy="954107"/>
          </a:xfrm>
          <a:prstGeom prst="rect">
            <a:avLst/>
          </a:prstGeom>
        </p:spPr>
        <p:txBody>
          <a:bodyPr wrap="square">
            <a:spAutoFit/>
          </a:bodyPr>
          <a:lstStyle/>
          <a:p>
            <a:endParaRPr lang="ru-RU" sz="2000" dirty="0">
              <a:latin typeface="Calibri" panose="020F0502020204030204" pitchFamily="34" charset="0"/>
            </a:endParaRPr>
          </a:p>
          <a:p>
            <a:r>
              <a:rPr lang="ru-RU" sz="1200" b="1" dirty="0">
                <a:latin typeface="Calibri" panose="020F0502020204030204" pitchFamily="34" charset="0"/>
              </a:rPr>
              <a:t>** </a:t>
            </a:r>
            <a:r>
              <a:rPr lang="ru-RU" sz="1200" dirty="0">
                <a:latin typeface="Tahoma" panose="020B0604030504040204" pitchFamily="34" charset="0"/>
              </a:rPr>
              <a:t>За исключением управляющей компании инвестиционного фонда </a:t>
            </a:r>
            <a:endParaRPr lang="ru-RU" sz="1200" dirty="0">
              <a:latin typeface="Calibri" panose="020F0502020204030204" pitchFamily="34" charset="0"/>
            </a:endParaRPr>
          </a:p>
          <a:p>
            <a:r>
              <a:rPr lang="ru-RU" sz="1200" dirty="0">
                <a:latin typeface="Calibri" panose="020F0502020204030204" pitchFamily="34" charset="0"/>
              </a:rPr>
              <a:t>	</a:t>
            </a:r>
          </a:p>
        </p:txBody>
      </p:sp>
      <p:sp>
        <p:nvSpPr>
          <p:cNvPr id="4" name="Прямоугольник 3"/>
          <p:cNvSpPr/>
          <p:nvPr/>
        </p:nvSpPr>
        <p:spPr>
          <a:xfrm>
            <a:off x="5916978" y="5503787"/>
            <a:ext cx="5931242" cy="1200329"/>
          </a:xfrm>
          <a:prstGeom prst="rect">
            <a:avLst/>
          </a:prstGeom>
        </p:spPr>
        <p:txBody>
          <a:bodyPr wrap="square">
            <a:spAutoFit/>
          </a:bodyPr>
          <a:lstStyle/>
          <a:p>
            <a:pPr algn="just">
              <a:spcAft>
                <a:spcPts val="0"/>
              </a:spcAft>
            </a:pPr>
            <a:r>
              <a:rPr lang="ru-RU" sz="1200" dirty="0">
                <a:latin typeface="Tahoma" panose="020B0604030504040204" pitchFamily="34" charset="0"/>
              </a:rPr>
              <a:t>***</a:t>
            </a:r>
            <a:r>
              <a:rPr lang="ru-RU" sz="1200" dirty="0">
                <a:latin typeface="Tahoma" panose="020B0604030504040204" pitchFamily="34" charset="0"/>
                <a:ea typeface="Calibri" panose="020F0502020204030204" pitchFamily="34" charset="0"/>
                <a:cs typeface="Times New Roman" panose="02020603050405020304" pitchFamily="18" charset="0"/>
              </a:rPr>
              <a:t>Сельское поселение определяется в соответствии с Федеральным законом от 06.10.2003 № 131-ФЗ «Об общих принципах организации местного самоуправления в Российской Федерации» и Федеральным законом от 28.12.2013 № 443-ФЗ «О федеральной информационной адресной системе и о внесении изменений в Федеральный закон «Об общих принципах организации местного самоуправления в Российской федерации».</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7647709" y="3266813"/>
            <a:ext cx="2821752" cy="1846659"/>
          </a:xfrm>
          <a:prstGeom prst="rect">
            <a:avLst/>
          </a:prstGeom>
        </p:spPr>
        <p:txBody>
          <a:bodyPr wrap="square">
            <a:spAutoFit/>
          </a:bodyPr>
          <a:lstStyle/>
          <a:p>
            <a:pPr marL="171450" indent="-171450">
              <a:buFont typeface="Wingdings" panose="05000000000000000000" pitchFamily="2" charset="2"/>
              <a:buChar char="ü"/>
            </a:pPr>
            <a:r>
              <a:rPr lang="ru-RU" sz="1200" dirty="0"/>
              <a:t>Индивидуальное строительство жилого дома на имеющемся земельном участке или приобретение земельного участка и строительство на нем индивидуального жилого дома (под залог имеющейся недвижимости)</a:t>
            </a:r>
          </a:p>
          <a:p>
            <a:endParaRPr lang="ru-RU" dirty="0"/>
          </a:p>
        </p:txBody>
      </p:sp>
      <p:sp>
        <p:nvSpPr>
          <p:cNvPr id="2" name="Прямоугольник 1"/>
          <p:cNvSpPr/>
          <p:nvPr/>
        </p:nvSpPr>
        <p:spPr>
          <a:xfrm>
            <a:off x="2253772" y="5141098"/>
            <a:ext cx="2841930" cy="1277273"/>
          </a:xfrm>
          <a:prstGeom prst="rect">
            <a:avLst/>
          </a:prstGeom>
        </p:spPr>
        <p:txBody>
          <a:bodyPr wrap="square">
            <a:spAutoFit/>
          </a:bodyPr>
          <a:lstStyle/>
          <a:p>
            <a:pPr marL="285750" lvl="0" indent="-285750">
              <a:buClr>
                <a:srgbClr val="918655"/>
              </a:buClr>
              <a:buFont typeface="Wingdings" panose="05000000000000000000" pitchFamily="2" charset="2"/>
              <a:buChar char="ü"/>
            </a:pPr>
            <a:r>
              <a:rPr lang="ru-RU" sz="1100" dirty="0">
                <a:solidFill>
                  <a:prstClr val="black"/>
                </a:solidFill>
              </a:rPr>
              <a:t>Индивидуальное строительство жилого дома на имеющемся земельном участке или приобретение земельного участка и строительство на нем индивидуального жилого дома (под залог имеющейся недвижимости)</a:t>
            </a:r>
          </a:p>
        </p:txBody>
      </p:sp>
    </p:spTree>
    <p:extLst>
      <p:ext uri="{BB962C8B-B14F-4D97-AF65-F5344CB8AC3E}">
        <p14:creationId xmlns:p14="http://schemas.microsoft.com/office/powerpoint/2010/main" val="1502003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1032" y="444843"/>
            <a:ext cx="8596668" cy="1320800"/>
          </a:xfrm>
        </p:spPr>
        <p:txBody>
          <a:bodyPr>
            <a:normAutofit/>
          </a:bodyPr>
          <a:lstStyle/>
          <a:p>
            <a:r>
              <a:rPr lang="ru-RU" sz="2400" i="1" dirty="0">
                <a:solidFill>
                  <a:schemeClr val="tx1"/>
                </a:solidFill>
              </a:rPr>
              <a:t>Процентная ставка и порядок погашения кредита</a:t>
            </a:r>
          </a:p>
        </p:txBody>
      </p:sp>
      <p:sp>
        <p:nvSpPr>
          <p:cNvPr id="3" name="Объект 2"/>
          <p:cNvSpPr>
            <a:spLocks noGrp="1"/>
          </p:cNvSpPr>
          <p:nvPr>
            <p:ph idx="1"/>
          </p:nvPr>
        </p:nvSpPr>
        <p:spPr>
          <a:xfrm>
            <a:off x="387179" y="972065"/>
            <a:ext cx="10214918" cy="5069297"/>
          </a:xfrm>
        </p:spPr>
        <p:txBody>
          <a:bodyPr>
            <a:noAutofit/>
          </a:bodyPr>
          <a:lstStyle/>
          <a:p>
            <a:pPr marL="0" lvl="0" indent="0">
              <a:buNone/>
            </a:pPr>
            <a:r>
              <a:rPr lang="ru-RU" sz="1400" b="1" dirty="0" smtClean="0">
                <a:solidFill>
                  <a:schemeClr val="tx1"/>
                </a:solidFill>
              </a:rPr>
              <a:t>      </a:t>
            </a:r>
            <a:r>
              <a:rPr lang="ru-RU" b="1" dirty="0" smtClean="0">
                <a:solidFill>
                  <a:schemeClr val="tx1"/>
                </a:solidFill>
              </a:rPr>
              <a:t>Повышение</a:t>
            </a:r>
            <a:r>
              <a:rPr lang="ru-RU" b="1" dirty="0" smtClean="0"/>
              <a:t> </a:t>
            </a:r>
            <a:r>
              <a:rPr lang="ru-RU" b="1" dirty="0"/>
              <a:t>процентной ставки </a:t>
            </a:r>
            <a:r>
              <a:rPr lang="ru-RU" b="1" dirty="0" smtClean="0"/>
              <a:t>осуществляется:</a:t>
            </a:r>
          </a:p>
          <a:p>
            <a:pPr lvl="0">
              <a:buFont typeface="Wingdings" panose="05000000000000000000" pitchFamily="2" charset="2"/>
              <a:buChar char="ü"/>
            </a:pPr>
            <a:r>
              <a:rPr lang="ru-RU" sz="1400" dirty="0" smtClean="0"/>
              <a:t>В </a:t>
            </a:r>
            <a:r>
              <a:rPr lang="ru-RU" sz="1400" dirty="0"/>
              <a:t>случае отказа от заключения договоров личного страхования – размер надбавки применятся в соответствии с правилами Банка, выдавшего </a:t>
            </a:r>
            <a:r>
              <a:rPr lang="ru-RU" sz="1400" dirty="0" smtClean="0"/>
              <a:t>кредит;</a:t>
            </a:r>
          </a:p>
          <a:p>
            <a:pPr lvl="0">
              <a:buFont typeface="Wingdings" panose="05000000000000000000" pitchFamily="2" charset="2"/>
              <a:buChar char="ü"/>
            </a:pPr>
            <a:r>
              <a:rPr lang="ru-RU" sz="1400" dirty="0" smtClean="0"/>
              <a:t>В </a:t>
            </a:r>
            <a:r>
              <a:rPr lang="ru-RU" sz="1400" dirty="0"/>
              <a:t>случае если заемщик (любой из солидарных заемщиков) согласно Условий программы «Дальневосточная ипотека» является или ранее являлся заемщиком (солидарным заемщиком) или поручителем по другим ипотечным кредитам, по которым кредитор получает (ранее получал) возмещение в соответствии с Условиями программы «Дальневосточная ипотека» - процентная ставка </a:t>
            </a:r>
            <a:r>
              <a:rPr lang="ru-RU" sz="1400" dirty="0" smtClean="0"/>
              <a:t>повышается;</a:t>
            </a:r>
          </a:p>
          <a:p>
            <a:pPr lvl="0">
              <a:buFont typeface="Wingdings" panose="05000000000000000000" pitchFamily="2" charset="2"/>
              <a:buChar char="ü"/>
            </a:pPr>
            <a:r>
              <a:rPr lang="ru-RU" sz="1400" dirty="0" smtClean="0"/>
              <a:t>В </a:t>
            </a:r>
            <a:r>
              <a:rPr lang="ru-RU" sz="1400" dirty="0"/>
              <a:t>отношении категории «Молодая семья»/ категории «Участник программы повышения мобильности трудовых ресурсов»: если заемщик по Условиям программы «Дальневосточная ипотека», а также супруг (супруга) такого Заемщика по категории «Молодая семья» (если имеется на дату заключения договора о предоставлении денежных средств) на дату заключения договора о предоставлении денежных средств не были зарегистрированы по месту жительства на территориях субъектов Российской Федерации, входящих в состав Дальневосточного федерального </a:t>
            </a:r>
            <a:r>
              <a:rPr lang="ru-RU" sz="1400" dirty="0" smtClean="0"/>
              <a:t>округа: в </a:t>
            </a:r>
            <a:r>
              <a:rPr lang="ru-RU" sz="1400" dirty="0"/>
              <a:t>случае непредставления кредитору документа в отношении себя, подтверждающего факт регистрации по месту жительства по адресу жилого помещения, построенного или приобретенного с использованием заемных средств, предоставленных по кредитному договору, в период начиная с 271-го дня со дня государственной регистрации права собственности на такое помещение до даты, отстоящей на 5 (пять) лет от даты выдачи кредита </a:t>
            </a:r>
            <a:r>
              <a:rPr lang="ru-RU" sz="1400" dirty="0" smtClean="0"/>
              <a:t>с </a:t>
            </a:r>
            <a:r>
              <a:rPr lang="ru-RU" sz="1400" dirty="0"/>
              <a:t>- процентная ставка равна Предельному размеру процентной ставки. </a:t>
            </a:r>
            <a:r>
              <a:rPr lang="ru-RU" sz="1400" dirty="0" smtClean="0"/>
              <a:t>В </a:t>
            </a:r>
            <a:r>
              <a:rPr lang="ru-RU" sz="1400" dirty="0"/>
              <a:t>случае исполнения указанной обязанности после повышения ставки, процентная ставка уменьшается на числовое значение процентных пунктов, на которое производилось увеличение процентной ставки по указанным </a:t>
            </a:r>
            <a:r>
              <a:rPr lang="ru-RU" sz="1400" dirty="0" smtClean="0"/>
              <a:t>основаниям;</a:t>
            </a:r>
          </a:p>
          <a:p>
            <a:pPr lvl="0">
              <a:buFont typeface="Wingdings" panose="05000000000000000000" pitchFamily="2" charset="2"/>
              <a:buChar char="ü"/>
            </a:pPr>
            <a:r>
              <a:rPr lang="ru-RU" sz="1400" dirty="0" smtClean="0"/>
              <a:t>Погашение </a:t>
            </a:r>
            <a:r>
              <a:rPr lang="ru-RU" sz="1400" dirty="0"/>
              <a:t>осуществляется </a:t>
            </a:r>
            <a:r>
              <a:rPr lang="ru-RU" sz="1400" dirty="0" err="1"/>
              <a:t>аннуитетными</a:t>
            </a:r>
            <a:r>
              <a:rPr lang="ru-RU" sz="1400" dirty="0"/>
              <a:t> ежемесячными платежами.</a:t>
            </a:r>
          </a:p>
        </p:txBody>
      </p:sp>
    </p:spTree>
    <p:extLst>
      <p:ext uri="{BB962C8B-B14F-4D97-AF65-F5344CB8AC3E}">
        <p14:creationId xmlns:p14="http://schemas.microsoft.com/office/powerpoint/2010/main" val="638243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17700" y="64096"/>
            <a:ext cx="8413063" cy="274129"/>
          </a:xfrm>
        </p:spPr>
        <p:txBody>
          <a:bodyPr>
            <a:normAutofit fontScale="90000"/>
          </a:bodyPr>
          <a:lstStyle/>
          <a:p>
            <a:pPr marL="285750" indent="-285750" algn="ctr"/>
            <a:r>
              <a:rPr lang="ru-RU" i="1" dirty="0">
                <a:solidFill>
                  <a:schemeClr val="tx1"/>
                </a:solidFill>
              </a:rPr>
              <a:t>Залоговое обеспечение</a:t>
            </a:r>
          </a:p>
        </p:txBody>
      </p:sp>
      <p:sp>
        <p:nvSpPr>
          <p:cNvPr id="5" name="TextBox 4"/>
          <p:cNvSpPr txBox="1"/>
          <p:nvPr/>
        </p:nvSpPr>
        <p:spPr>
          <a:xfrm>
            <a:off x="253790" y="812475"/>
            <a:ext cx="8730480" cy="2246769"/>
          </a:xfrm>
          <a:prstGeom prst="rect">
            <a:avLst/>
          </a:prstGeom>
          <a:noFill/>
        </p:spPr>
        <p:txBody>
          <a:bodyPr wrap="square" rtlCol="0">
            <a:spAutoFit/>
          </a:bodyPr>
          <a:lstStyle/>
          <a:p>
            <a:pPr marL="285750" indent="-285750">
              <a:buFont typeface="Wingdings" panose="05000000000000000000" pitchFamily="2" charset="2"/>
              <a:buChar char="ü"/>
            </a:pPr>
            <a:r>
              <a:rPr lang="ru-RU" sz="1400" b="1" dirty="0">
                <a:latin typeface="+mj-lt"/>
                <a:ea typeface="+mj-ea"/>
                <a:cs typeface="+mj-cs"/>
              </a:rPr>
              <a:t>Готовая квартира/дом </a:t>
            </a:r>
            <a:endParaRPr lang="ru-RU" sz="1400" dirty="0"/>
          </a:p>
          <a:p>
            <a:pPr marL="285750" indent="-285750">
              <a:buFont typeface="Arial" panose="020B0604020202020204" pitchFamily="34" charset="0"/>
              <a:buChar char="•"/>
            </a:pPr>
            <a:r>
              <a:rPr lang="ru-RU" sz="1400" dirty="0"/>
              <a:t> залог приобретаемого недвижимого имущества (с оформлением закладной)</a:t>
            </a:r>
          </a:p>
          <a:p>
            <a:pPr marL="285750" indent="-285750">
              <a:buFont typeface="Wingdings" panose="05000000000000000000" pitchFamily="2" charset="2"/>
              <a:buChar char="ü"/>
            </a:pPr>
            <a:r>
              <a:rPr lang="ru-RU" sz="1400" b="1" dirty="0">
                <a:latin typeface="+mj-lt"/>
                <a:ea typeface="+mj-ea"/>
                <a:cs typeface="+mj-cs"/>
              </a:rPr>
              <a:t>Строящаяся квартира </a:t>
            </a:r>
          </a:p>
          <a:p>
            <a:pPr marL="285750" indent="-285750">
              <a:buFont typeface="Arial" panose="020B0604020202020204" pitchFamily="34" charset="0"/>
              <a:buChar char="•"/>
            </a:pPr>
            <a:r>
              <a:rPr lang="ru-RU" sz="1400" dirty="0"/>
              <a:t>на этапе строительства-залог прав требования участника долевого строительства; </a:t>
            </a:r>
          </a:p>
          <a:p>
            <a:pPr marL="285750" indent="-285750">
              <a:buFont typeface="Arial" panose="020B0604020202020204" pitchFamily="34" charset="0"/>
              <a:buChar char="•"/>
            </a:pPr>
            <a:r>
              <a:rPr lang="ru-RU" sz="1400" dirty="0"/>
              <a:t>после регистрации права собственности на квартиру –залог недвижимого имущества (с оформлением закладной)</a:t>
            </a:r>
          </a:p>
          <a:p>
            <a:pPr marL="285750" indent="-285750">
              <a:buFont typeface="Wingdings" panose="05000000000000000000" pitchFamily="2" charset="2"/>
              <a:buChar char="ü"/>
            </a:pPr>
            <a:r>
              <a:rPr lang="ru-RU" sz="1400" b="1" dirty="0">
                <a:latin typeface="+mj-lt"/>
                <a:ea typeface="+mj-ea"/>
                <a:cs typeface="+mj-cs"/>
              </a:rPr>
              <a:t>Строительство жилого дома</a:t>
            </a:r>
          </a:p>
          <a:p>
            <a:pPr marL="285750" indent="-285750">
              <a:buFont typeface="Arial" panose="020B0604020202020204" pitchFamily="34" charset="0"/>
              <a:buChar char="•"/>
            </a:pPr>
            <a:r>
              <a:rPr lang="ru-RU" sz="1400" dirty="0"/>
              <a:t>Залог имеющейся в собственности заемщика (любого из солидарных заемщиков) недвижимости, включая квартиру или апартаменты (с оформлением закладной)****</a:t>
            </a:r>
          </a:p>
          <a:p>
            <a:pPr marL="285750" indent="-285750">
              <a:buFont typeface="Wingdings" panose="05000000000000000000" pitchFamily="2" charset="2"/>
              <a:buChar char="ü"/>
            </a:pPr>
            <a:endParaRPr lang="ru-RU" sz="1400" dirty="0"/>
          </a:p>
        </p:txBody>
      </p:sp>
      <p:sp>
        <p:nvSpPr>
          <p:cNvPr id="6" name="TextBox 5"/>
          <p:cNvSpPr txBox="1"/>
          <p:nvPr/>
        </p:nvSpPr>
        <p:spPr>
          <a:xfrm>
            <a:off x="2921000" y="3064934"/>
            <a:ext cx="3220753" cy="400110"/>
          </a:xfrm>
          <a:prstGeom prst="rect">
            <a:avLst/>
          </a:prstGeom>
          <a:noFill/>
        </p:spPr>
        <p:txBody>
          <a:bodyPr wrap="none" rtlCol="0">
            <a:spAutoFit/>
          </a:bodyPr>
          <a:lstStyle/>
          <a:p>
            <a:r>
              <a:rPr lang="ru-RU" sz="2000" b="1" i="1" dirty="0">
                <a:latin typeface="+mj-lt"/>
                <a:ea typeface="+mj-ea"/>
                <a:cs typeface="+mj-cs"/>
              </a:rPr>
              <a:t>Страховое обеспечение</a:t>
            </a:r>
          </a:p>
        </p:txBody>
      </p:sp>
      <p:pic>
        <p:nvPicPr>
          <p:cNvPr id="7" name="Рисунок 6"/>
          <p:cNvPicPr>
            <a:picLocks noChangeAspect="1"/>
          </p:cNvPicPr>
          <p:nvPr/>
        </p:nvPicPr>
        <p:blipFill>
          <a:blip r:embed="rId2"/>
          <a:stretch>
            <a:fillRect/>
          </a:stretch>
        </p:blipFill>
        <p:spPr>
          <a:xfrm>
            <a:off x="448628" y="3162580"/>
            <a:ext cx="2277534" cy="1890317"/>
          </a:xfrm>
          <a:prstGeom prst="rect">
            <a:avLst/>
          </a:prstGeom>
        </p:spPr>
      </p:pic>
      <p:sp>
        <p:nvSpPr>
          <p:cNvPr id="8" name="TextBox 7"/>
          <p:cNvSpPr txBox="1"/>
          <p:nvPr/>
        </p:nvSpPr>
        <p:spPr>
          <a:xfrm>
            <a:off x="2807212" y="3465044"/>
            <a:ext cx="6177058" cy="1661993"/>
          </a:xfrm>
          <a:prstGeom prst="rect">
            <a:avLst/>
          </a:prstGeom>
          <a:noFill/>
        </p:spPr>
        <p:txBody>
          <a:bodyPr wrap="square" rtlCol="0">
            <a:spAutoFit/>
          </a:bodyPr>
          <a:lstStyle/>
          <a:p>
            <a:pPr marL="285750" indent="-285750">
              <a:buFont typeface="Wingdings" panose="05000000000000000000" pitchFamily="2" charset="2"/>
              <a:buChar char="ü"/>
            </a:pPr>
            <a:r>
              <a:rPr lang="ru-RU" sz="1400" b="1" dirty="0">
                <a:latin typeface="+mj-lt"/>
                <a:ea typeface="+mj-ea"/>
                <a:cs typeface="+mj-cs"/>
              </a:rPr>
              <a:t>Имущественное страхование </a:t>
            </a:r>
            <a:r>
              <a:rPr lang="ru-RU" dirty="0"/>
              <a:t>– </a:t>
            </a:r>
            <a:r>
              <a:rPr lang="ru-RU" sz="1400" dirty="0"/>
              <a:t>обязательно по факту оформления права собственности </a:t>
            </a:r>
          </a:p>
          <a:p>
            <a:endParaRPr lang="ru-RU" sz="1400" dirty="0"/>
          </a:p>
          <a:p>
            <a:pPr marL="285750" indent="-285750">
              <a:buFont typeface="Wingdings" panose="05000000000000000000" pitchFamily="2" charset="2"/>
              <a:buChar char="ü"/>
            </a:pPr>
            <a:r>
              <a:rPr lang="ru-RU" sz="1400" b="1" dirty="0">
                <a:latin typeface="+mj-lt"/>
                <a:ea typeface="+mj-ea"/>
                <a:cs typeface="+mj-cs"/>
              </a:rPr>
              <a:t>Личное страхование </a:t>
            </a:r>
            <a:r>
              <a:rPr lang="ru-RU" sz="1400" dirty="0"/>
              <a:t>– по желанию заемщика</a:t>
            </a:r>
          </a:p>
          <a:p>
            <a:endParaRPr lang="ru-RU" sz="1400" dirty="0"/>
          </a:p>
          <a:p>
            <a:pPr marL="285750" indent="-285750">
              <a:buFont typeface="Wingdings" panose="05000000000000000000" pitchFamily="2" charset="2"/>
              <a:buChar char="ü"/>
            </a:pPr>
            <a:r>
              <a:rPr lang="ru-RU" sz="1400" b="1" dirty="0">
                <a:latin typeface="+mj-lt"/>
                <a:ea typeface="+mj-ea"/>
                <a:cs typeface="+mj-cs"/>
              </a:rPr>
              <a:t>Титульное страхование </a:t>
            </a:r>
            <a:r>
              <a:rPr lang="ru-RU" sz="1400" dirty="0"/>
              <a:t>(для объектов на вторичном рынке жилой недвижимости) – по желанию заемщика</a:t>
            </a:r>
          </a:p>
        </p:txBody>
      </p:sp>
      <p:sp>
        <p:nvSpPr>
          <p:cNvPr id="9" name="TextBox 8"/>
          <p:cNvSpPr txBox="1"/>
          <p:nvPr/>
        </p:nvSpPr>
        <p:spPr>
          <a:xfrm>
            <a:off x="448628" y="5527147"/>
            <a:ext cx="8069066" cy="646331"/>
          </a:xfrm>
          <a:prstGeom prst="rect">
            <a:avLst/>
          </a:prstGeom>
          <a:noFill/>
        </p:spPr>
        <p:txBody>
          <a:bodyPr wrap="square" rtlCol="0">
            <a:spAutoFit/>
          </a:bodyPr>
          <a:lstStyle/>
          <a:p>
            <a:r>
              <a:rPr lang="ru-RU" sz="1200" dirty="0"/>
              <a:t>**** В составе собственников квартиры/апартаментов, передаваемых в залог не должно быть несовершеннолетних детей или недееспособных лиц</a:t>
            </a:r>
          </a:p>
          <a:p>
            <a:endParaRPr lang="ru-RU" sz="1200" dirty="0"/>
          </a:p>
        </p:txBody>
      </p:sp>
    </p:spTree>
    <p:extLst>
      <p:ext uri="{BB962C8B-B14F-4D97-AF65-F5344CB8AC3E}">
        <p14:creationId xmlns:p14="http://schemas.microsoft.com/office/powerpoint/2010/main" val="4018261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93375" y="338529"/>
            <a:ext cx="8250104" cy="584775"/>
          </a:xfrm>
          <a:prstGeom prst="rect">
            <a:avLst/>
          </a:prstGeom>
          <a:noFill/>
        </p:spPr>
        <p:txBody>
          <a:bodyPr wrap="square" rtlCol="0">
            <a:spAutoFit/>
          </a:bodyPr>
          <a:lstStyle/>
          <a:p>
            <a:r>
              <a:rPr lang="ru-RU" sz="2800" i="1" dirty="0">
                <a:latin typeface="Trebuchet MS" panose="020B0603020202020204" pitchFamily="34" charset="0"/>
              </a:rPr>
              <a:t>Перечень</a:t>
            </a:r>
            <a:r>
              <a:rPr lang="ru-RU" sz="3200" i="1" dirty="0">
                <a:latin typeface="Trebuchet MS" panose="020B0603020202020204" pitchFamily="34" charset="0"/>
              </a:rPr>
              <a:t> документов для подачи заявки</a:t>
            </a:r>
          </a:p>
        </p:txBody>
      </p:sp>
      <p:sp>
        <p:nvSpPr>
          <p:cNvPr id="5" name="Прямоугольник 4"/>
          <p:cNvSpPr/>
          <p:nvPr/>
        </p:nvSpPr>
        <p:spPr>
          <a:xfrm>
            <a:off x="635528" y="4369326"/>
            <a:ext cx="9819810" cy="2215991"/>
          </a:xfrm>
          <a:prstGeom prst="rect">
            <a:avLst/>
          </a:prstGeom>
        </p:spPr>
        <p:txBody>
          <a:bodyPr wrap="square">
            <a:spAutoFit/>
          </a:bodyPr>
          <a:lstStyle/>
          <a:p>
            <a:endParaRPr lang="ru-RU" sz="1200" dirty="0">
              <a:latin typeface="Trebuchet MS" panose="020B0603020202020204" pitchFamily="34" charset="0"/>
            </a:endParaRPr>
          </a:p>
          <a:p>
            <a:endParaRPr lang="ru-RU" sz="1200" b="1" dirty="0">
              <a:latin typeface="Trebuchet MS" panose="020B0603020202020204" pitchFamily="34" charset="0"/>
            </a:endParaRPr>
          </a:p>
          <a:p>
            <a:r>
              <a:rPr lang="ru-RU" sz="1600" b="1" dirty="0">
                <a:solidFill>
                  <a:srgbClr val="FF0000"/>
                </a:solidFill>
                <a:latin typeface="Trebuchet MS" panose="020B0603020202020204" pitchFamily="34" charset="0"/>
              </a:rPr>
              <a:t>Внимание! Перечень требуемых документов может быть изменен по усмотрению Банка.</a:t>
            </a:r>
          </a:p>
          <a:p>
            <a:endParaRPr lang="ru-RU" sz="1200" dirty="0">
              <a:latin typeface="Trebuchet MS" panose="020B0603020202020204" pitchFamily="34" charset="0"/>
            </a:endParaRPr>
          </a:p>
          <a:p>
            <a:r>
              <a:rPr lang="ru-RU" sz="1600" b="1" dirty="0">
                <a:latin typeface="Trebuchet MS" panose="020B0603020202020204" pitchFamily="34" charset="0"/>
              </a:rPr>
              <a:t>Для получения кредита по программе «Молодая семья» дополнительно предоставляются:</a:t>
            </a:r>
            <a:endParaRPr lang="ru-RU" sz="1600" dirty="0">
              <a:latin typeface="Trebuchet MS" panose="020B0603020202020204" pitchFamily="34" charset="0"/>
            </a:endParaRPr>
          </a:p>
          <a:p>
            <a:pPr>
              <a:buFont typeface="Arial" panose="020B0604020202020204" pitchFamily="34" charset="0"/>
              <a:buChar char="•"/>
            </a:pPr>
            <a:r>
              <a:rPr lang="ru-RU" sz="1400" dirty="0">
                <a:latin typeface="Trebuchet MS" panose="020B0603020202020204" pitchFamily="34" charset="0"/>
              </a:rPr>
              <a:t>Свидетельство о браке (не требуется в случае предоставления кредита лицам из неполных семей);</a:t>
            </a:r>
          </a:p>
          <a:p>
            <a:pPr>
              <a:buFont typeface="Arial" panose="020B0604020202020204" pitchFamily="34" charset="0"/>
              <a:buChar char="•"/>
            </a:pPr>
            <a:r>
              <a:rPr lang="ru-RU" sz="1400" dirty="0">
                <a:latin typeface="Trebuchet MS" panose="020B0603020202020204" pitchFamily="34" charset="0"/>
              </a:rPr>
              <a:t>Свидетельство о рождении ребенка;</a:t>
            </a:r>
          </a:p>
          <a:p>
            <a:pPr>
              <a:buFont typeface="Arial" panose="020B0604020202020204" pitchFamily="34" charset="0"/>
              <a:buChar char="•"/>
            </a:pPr>
            <a:r>
              <a:rPr lang="ru-RU" sz="1400" dirty="0">
                <a:latin typeface="Trebuchet MS" panose="020B0603020202020204" pitchFamily="34" charset="0"/>
              </a:rPr>
              <a:t>В случае принятия в расчет платежеспособности доходов родителя(ей) заемщика/</a:t>
            </a:r>
            <a:r>
              <a:rPr lang="ru-RU" sz="1400" dirty="0" err="1">
                <a:latin typeface="Trebuchet MS" panose="020B0603020202020204" pitchFamily="34" charset="0"/>
              </a:rPr>
              <a:t>созаемщика</a:t>
            </a:r>
            <a:r>
              <a:rPr lang="ru-RU" sz="1400" dirty="0">
                <a:latin typeface="Trebuchet MS" panose="020B0603020202020204" pitchFamily="34" charset="0"/>
              </a:rPr>
              <a:t> — документы, подтверждающие родство (документы, удостоверяющие личность; свидетельство о рождении; свидетельство о браке; свидетельство о перемене фамилии, имени, отчества и т.п.).</a:t>
            </a:r>
          </a:p>
        </p:txBody>
      </p:sp>
      <p:sp>
        <p:nvSpPr>
          <p:cNvPr id="2" name="TextBox 1">
            <a:extLst>
              <a:ext uri="{FF2B5EF4-FFF2-40B4-BE49-F238E27FC236}">
                <a16:creationId xmlns:a16="http://schemas.microsoft.com/office/drawing/2014/main" xmlns="" id="{BED349BF-683E-4110-9021-6EC2CD888F41}"/>
              </a:ext>
            </a:extLst>
          </p:cNvPr>
          <p:cNvSpPr txBox="1"/>
          <p:nvPr/>
        </p:nvSpPr>
        <p:spPr>
          <a:xfrm>
            <a:off x="306491" y="1003653"/>
            <a:ext cx="9587629" cy="2708434"/>
          </a:xfrm>
          <a:prstGeom prst="rect">
            <a:avLst/>
          </a:prstGeom>
          <a:noFill/>
        </p:spPr>
        <p:txBody>
          <a:bodyPr wrap="square" rtlCol="0">
            <a:spAutoFit/>
          </a:bodyPr>
          <a:lstStyle/>
          <a:p>
            <a:r>
              <a:rPr lang="ru-RU" sz="1600" b="1" dirty="0">
                <a:latin typeface="Trebuchet MS" panose="020B0603020202020204" pitchFamily="34" charset="0"/>
              </a:rPr>
              <a:t>Основные документы:</a:t>
            </a:r>
          </a:p>
          <a:p>
            <a:pPr marL="285750" indent="-285750">
              <a:buFont typeface="Wingdings" panose="05000000000000000000" pitchFamily="2" charset="2"/>
              <a:buChar char="ü"/>
            </a:pPr>
            <a:r>
              <a:rPr lang="ru-RU" sz="1400" dirty="0" smtClean="0">
                <a:latin typeface="Trebuchet MS" panose="020B0603020202020204" pitchFamily="34" charset="0"/>
              </a:rPr>
              <a:t>Заявление-анкета </a:t>
            </a:r>
            <a:r>
              <a:rPr lang="ru-RU" sz="1400" dirty="0">
                <a:latin typeface="Trebuchet MS" panose="020B0603020202020204" pitchFamily="34" charset="0"/>
              </a:rPr>
              <a:t>заемщика/</a:t>
            </a:r>
            <a:r>
              <a:rPr lang="ru-RU" sz="1400" dirty="0" err="1">
                <a:latin typeface="Trebuchet MS" panose="020B0603020202020204" pitchFamily="34" charset="0"/>
              </a:rPr>
              <a:t>созаемщика</a:t>
            </a:r>
            <a:r>
              <a:rPr lang="ru-RU" sz="1400" dirty="0" smtClean="0">
                <a:latin typeface="Trebuchet MS" panose="020B0603020202020204" pitchFamily="34" charset="0"/>
              </a:rPr>
              <a:t>;</a:t>
            </a:r>
          </a:p>
          <a:p>
            <a:pPr marL="285750" indent="-285750">
              <a:buFont typeface="Wingdings" panose="05000000000000000000" pitchFamily="2" charset="2"/>
              <a:buChar char="ü"/>
            </a:pPr>
            <a:r>
              <a:rPr lang="ru-RU" sz="1400" dirty="0" smtClean="0">
                <a:latin typeface="Trebuchet MS" panose="020B0603020202020204" pitchFamily="34" charset="0"/>
              </a:rPr>
              <a:t>Паспорт </a:t>
            </a:r>
            <a:r>
              <a:rPr lang="ru-RU" sz="1400" dirty="0">
                <a:latin typeface="Trebuchet MS" panose="020B0603020202020204" pitchFamily="34" charset="0"/>
              </a:rPr>
              <a:t>заемщика/</a:t>
            </a:r>
            <a:r>
              <a:rPr lang="ru-RU" sz="1400" dirty="0" err="1">
                <a:latin typeface="Trebuchet MS" panose="020B0603020202020204" pitchFamily="34" charset="0"/>
              </a:rPr>
              <a:t>созаемщика</a:t>
            </a:r>
            <a:r>
              <a:rPr lang="ru-RU" sz="1400" dirty="0">
                <a:latin typeface="Trebuchet MS" panose="020B0603020202020204" pitchFamily="34" charset="0"/>
              </a:rPr>
              <a:t> с отметкой о регистрации;</a:t>
            </a:r>
          </a:p>
          <a:p>
            <a:pPr marL="285750" indent="-285750">
              <a:buFont typeface="Wingdings" panose="05000000000000000000" pitchFamily="2" charset="2"/>
              <a:buChar char="ü"/>
            </a:pPr>
            <a:r>
              <a:rPr lang="ru-RU" sz="1400" dirty="0" smtClean="0">
                <a:latin typeface="Trebuchet MS" panose="020B0603020202020204" pitchFamily="34" charset="0"/>
              </a:rPr>
              <a:t>Документ</a:t>
            </a:r>
            <a:r>
              <a:rPr lang="ru-RU" sz="1400" dirty="0">
                <a:latin typeface="Trebuchet MS" panose="020B0603020202020204" pitchFamily="34" charset="0"/>
              </a:rPr>
              <a:t>, подтверждающий регистрацию по месту пребывания (при наличии временной регистрации);</a:t>
            </a:r>
          </a:p>
          <a:p>
            <a:pPr marL="285750" indent="-285750">
              <a:buFont typeface="Wingdings" panose="05000000000000000000" pitchFamily="2" charset="2"/>
              <a:buChar char="ü"/>
            </a:pPr>
            <a:r>
              <a:rPr lang="ru-RU" sz="1400" dirty="0" smtClean="0"/>
              <a:t>Страховое </a:t>
            </a:r>
            <a:r>
              <a:rPr lang="ru-RU" sz="1400" dirty="0"/>
              <a:t>свидетельство обязательного пенсионного страхования каждого заемщика </a:t>
            </a:r>
            <a:r>
              <a:rPr lang="ru-RU" sz="1400" dirty="0" smtClean="0"/>
              <a:t>(</a:t>
            </a:r>
            <a:r>
              <a:rPr lang="ru-RU" sz="1400" dirty="0" smtClean="0">
                <a:latin typeface="Trebuchet MS" panose="020B0603020202020204" pitchFamily="34" charset="0"/>
              </a:rPr>
              <a:t>СНИЛС);</a:t>
            </a:r>
          </a:p>
          <a:p>
            <a:pPr marL="285750" indent="-285750">
              <a:buFont typeface="Wingdings" panose="05000000000000000000" pitchFamily="2" charset="2"/>
              <a:buChar char="ü"/>
            </a:pPr>
            <a:r>
              <a:rPr lang="ru-RU" sz="1400" dirty="0"/>
              <a:t>Копия трудового договора, заверенного работодателем, с указанием на переезд гражданина Российской Федерации по трудовой мобильности в связи с участием в программе «Повышение мобильности трудовых ресурсов» - предоставляется заемщиком, относящимся к категории «Участник программы повышения мобильности трудовых ресурсов».</a:t>
            </a:r>
          </a:p>
          <a:p>
            <a:endParaRPr lang="ru-RU" sz="1400" dirty="0" smtClean="0">
              <a:latin typeface="Trebuchet MS" panose="020B0603020202020204" pitchFamily="34" charset="0"/>
            </a:endParaRPr>
          </a:p>
          <a:p>
            <a:pPr marL="285750" indent="-285750">
              <a:buFontTx/>
              <a:buChar char="-"/>
            </a:pPr>
            <a:endParaRPr lang="ru-RU" sz="1400" dirty="0" smtClean="0">
              <a:latin typeface="Trebuchet MS" panose="020B0603020202020204" pitchFamily="34" charset="0"/>
            </a:endParaRPr>
          </a:p>
          <a:p>
            <a:endParaRPr lang="ru-RU" sz="1400" dirty="0">
              <a:latin typeface="Trebuchet MS" panose="020B0603020202020204" pitchFamily="34" charset="0"/>
            </a:endParaRPr>
          </a:p>
        </p:txBody>
      </p:sp>
      <p:sp>
        <p:nvSpPr>
          <p:cNvPr id="6" name="TextBox 5">
            <a:extLst>
              <a:ext uri="{FF2B5EF4-FFF2-40B4-BE49-F238E27FC236}">
                <a16:creationId xmlns:a16="http://schemas.microsoft.com/office/drawing/2014/main" xmlns="" id="{136D14E2-D08B-4AF9-9776-D9BDEC04AAAD}"/>
              </a:ext>
            </a:extLst>
          </p:cNvPr>
          <p:cNvSpPr txBox="1"/>
          <p:nvPr/>
        </p:nvSpPr>
        <p:spPr>
          <a:xfrm>
            <a:off x="239202" y="3030861"/>
            <a:ext cx="11260820" cy="1631216"/>
          </a:xfrm>
          <a:prstGeom prst="rect">
            <a:avLst/>
          </a:prstGeom>
          <a:noFill/>
        </p:spPr>
        <p:txBody>
          <a:bodyPr wrap="square" rtlCol="0">
            <a:spAutoFit/>
          </a:bodyPr>
          <a:lstStyle/>
          <a:p>
            <a:r>
              <a:rPr lang="ru-RU" sz="1600" b="1" dirty="0">
                <a:latin typeface="Trebuchet MS" panose="020B0603020202020204" pitchFamily="34" charset="0"/>
              </a:rPr>
              <a:t>Если в качестве обеспечения по кредиту оформляется залог иного объекта недвижимости:</a:t>
            </a:r>
          </a:p>
          <a:p>
            <a:endParaRPr lang="ru-RU" sz="1400" dirty="0">
              <a:latin typeface="Trebuchet MS" panose="020B0603020202020204" pitchFamily="34" charset="0"/>
            </a:endParaRPr>
          </a:p>
          <a:p>
            <a:pPr marL="285750" indent="-285750">
              <a:buFont typeface="Wingdings" panose="05000000000000000000" pitchFamily="2" charset="2"/>
              <a:buChar char="ü"/>
            </a:pPr>
            <a:r>
              <a:rPr lang="ru-RU" sz="1400" dirty="0">
                <a:latin typeface="Trebuchet MS" panose="020B0603020202020204" pitchFamily="34" charset="0"/>
              </a:rPr>
              <a:t>Документы по предоставляемому залогу</a:t>
            </a:r>
          </a:p>
          <a:p>
            <a:pPr marL="285750" indent="-285750">
              <a:buFont typeface="Wingdings" panose="05000000000000000000" pitchFamily="2" charset="2"/>
              <a:buChar char="ü"/>
            </a:pPr>
            <a:r>
              <a:rPr lang="ru-RU" sz="1400" dirty="0">
                <a:latin typeface="Trebuchet MS" panose="020B0603020202020204" pitchFamily="34" charset="0"/>
              </a:rPr>
              <a:t>Документы, которые могут быть предоставлены после одобрения кредитной заявки:</a:t>
            </a:r>
          </a:p>
          <a:p>
            <a:pPr marL="285750" indent="-285750">
              <a:buFont typeface="Wingdings" panose="05000000000000000000" pitchFamily="2" charset="2"/>
              <a:buChar char="ü"/>
            </a:pPr>
            <a:r>
              <a:rPr lang="ru-RU" sz="1400" dirty="0">
                <a:latin typeface="Trebuchet MS" panose="020B0603020202020204" pitchFamily="34" charset="0"/>
              </a:rPr>
              <a:t>Документы по кредитуемому жилому помещению (могут быть предоставлены в течение 90 календарных дней с даты принятия </a:t>
            </a:r>
          </a:p>
          <a:p>
            <a:r>
              <a:rPr lang="ru-RU" sz="1400" dirty="0">
                <a:latin typeface="Trebuchet MS" panose="020B0603020202020204" pitchFamily="34" charset="0"/>
              </a:rPr>
              <a:t> решения Банком о выдаче кредита);</a:t>
            </a:r>
          </a:p>
          <a:p>
            <a:pPr marL="285750" indent="-285750">
              <a:buFont typeface="Wingdings" panose="05000000000000000000" pitchFamily="2" charset="2"/>
              <a:buChar char="ü"/>
            </a:pPr>
            <a:r>
              <a:rPr lang="ru-RU" sz="1400" dirty="0">
                <a:latin typeface="Trebuchet MS" panose="020B0603020202020204" pitchFamily="34" charset="0"/>
              </a:rPr>
              <a:t>Документы, подтверждающие наличие первоначального </a:t>
            </a:r>
            <a:r>
              <a:rPr lang="ru-RU" sz="1400" dirty="0" smtClean="0">
                <a:latin typeface="Trebuchet MS" panose="020B0603020202020204" pitchFamily="34" charset="0"/>
              </a:rPr>
              <a:t>взноса.</a:t>
            </a:r>
            <a:endParaRPr lang="ru-RU" dirty="0">
              <a:latin typeface="Trebuchet MS" panose="020B0603020202020204" pitchFamily="34" charset="0"/>
            </a:endParaRPr>
          </a:p>
        </p:txBody>
      </p:sp>
    </p:spTree>
    <p:extLst>
      <p:ext uri="{BB962C8B-B14F-4D97-AF65-F5344CB8AC3E}">
        <p14:creationId xmlns:p14="http://schemas.microsoft.com/office/powerpoint/2010/main" val="2462308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09598" y="205561"/>
            <a:ext cx="11475306" cy="400110"/>
          </a:xfrm>
          <a:prstGeom prst="rect">
            <a:avLst/>
          </a:prstGeom>
        </p:spPr>
        <p:txBody>
          <a:bodyPr wrap="square">
            <a:spAutoFit/>
          </a:bodyPr>
          <a:lstStyle/>
          <a:p>
            <a:pPr algn="ctr"/>
            <a:r>
              <a:rPr lang="ru-RU" sz="2000" i="1" dirty="0">
                <a:latin typeface="Tahoma" panose="020B0604030504040204" pitchFamily="34" charset="0"/>
                <a:ea typeface="Calibri" panose="020F0502020204030204" pitchFamily="34" charset="0"/>
              </a:rPr>
              <a:t>Особенности рассмотрения заявки, проведения сделки и выдачи кредита</a:t>
            </a:r>
            <a:endParaRPr lang="ru-RU" sz="2000" i="1" dirty="0"/>
          </a:p>
        </p:txBody>
      </p:sp>
      <p:sp>
        <p:nvSpPr>
          <p:cNvPr id="7" name="TextBox 6"/>
          <p:cNvSpPr txBox="1"/>
          <p:nvPr/>
        </p:nvSpPr>
        <p:spPr>
          <a:xfrm>
            <a:off x="131805" y="605671"/>
            <a:ext cx="11522482" cy="6463308"/>
          </a:xfrm>
          <a:prstGeom prst="rect">
            <a:avLst/>
          </a:prstGeom>
          <a:noFill/>
        </p:spPr>
        <p:txBody>
          <a:bodyPr wrap="square" rtlCol="0">
            <a:spAutoFit/>
          </a:bodyPr>
          <a:lstStyle/>
          <a:p>
            <a:pPr lvl="1"/>
            <a:endParaRPr lang="ru-RU" dirty="0"/>
          </a:p>
          <a:p>
            <a:pPr marL="285750" indent="-285750" algn="just">
              <a:buFont typeface="Wingdings" panose="05000000000000000000" pitchFamily="2" charset="2"/>
              <a:buChar char="ü"/>
            </a:pPr>
            <a:r>
              <a:rPr lang="ru-RU" sz="1200" dirty="0" smtClean="0"/>
              <a:t>Воспользоваться кредитом по программе «Дальневосточная ипотека» можно </a:t>
            </a:r>
            <a:r>
              <a:rPr lang="ru-RU" sz="1200" b="1" dirty="0" smtClean="0"/>
              <a:t>только один раз </a:t>
            </a:r>
            <a:r>
              <a:rPr lang="ru-RU" sz="1200" dirty="0" smtClean="0"/>
              <a:t>в роли Заемщика/</a:t>
            </a:r>
            <a:r>
              <a:rPr lang="ru-RU" sz="1200" dirty="0" err="1" smtClean="0"/>
              <a:t>Созаемщика</a:t>
            </a:r>
            <a:r>
              <a:rPr lang="ru-RU" sz="1200" dirty="0" smtClean="0"/>
              <a:t>;</a:t>
            </a:r>
          </a:p>
          <a:p>
            <a:pPr marL="285750" indent="-285750" algn="just">
              <a:buFont typeface="Wingdings" panose="05000000000000000000" pitchFamily="2" charset="2"/>
              <a:buChar char="ü"/>
            </a:pPr>
            <a:r>
              <a:rPr lang="ru-RU" sz="1200" dirty="0"/>
              <a:t>Перекредитование/рефинансирование (полное гашение) предшествующих ипотечных кредитов/займов не </a:t>
            </a:r>
            <a:r>
              <a:rPr lang="ru-RU" sz="1200" dirty="0" smtClean="0"/>
              <a:t>допускается</a:t>
            </a:r>
          </a:p>
          <a:p>
            <a:pPr marL="285750" indent="-285750" algn="just">
              <a:buFont typeface="Wingdings" panose="05000000000000000000" pitchFamily="2" charset="2"/>
              <a:buChar char="ü"/>
            </a:pPr>
            <a:r>
              <a:rPr lang="ru-RU" sz="1200" dirty="0" smtClean="0"/>
              <a:t>Супруг(-а) Заемщика в обязательном порядке привлекается в качестве солидарного Заемщика по кредитному продукту;</a:t>
            </a:r>
          </a:p>
          <a:p>
            <a:pPr marL="285750" indent="-285750" algn="just">
              <a:buFont typeface="Wingdings" panose="05000000000000000000" pitchFamily="2" charset="2"/>
              <a:buChar char="ü"/>
            </a:pPr>
            <a:r>
              <a:rPr lang="ru-RU" sz="1200" dirty="0" smtClean="0"/>
              <a:t>По одному кредиту заемщиками (солидарными заемщиками) могут быть до 4 человек, на которых требования, указанные для целевой аудитории, не распространяются; </a:t>
            </a:r>
          </a:p>
          <a:p>
            <a:pPr marL="285750" indent="-285750" algn="just">
              <a:buFont typeface="Wingdings" panose="05000000000000000000" pitchFamily="2" charset="2"/>
              <a:buChar char="ü"/>
            </a:pPr>
            <a:r>
              <a:rPr lang="ru-RU" sz="1200" dirty="0" smtClean="0"/>
              <a:t>СНИЛС является обязательным для предоставления документом;</a:t>
            </a:r>
          </a:p>
          <a:p>
            <a:pPr marL="285750" indent="-285750" algn="just">
              <a:buFont typeface="Wingdings" panose="05000000000000000000" pitchFamily="2" charset="2"/>
              <a:buChar char="ü"/>
            </a:pPr>
            <a:r>
              <a:rPr lang="ru-RU" sz="1200" dirty="0" smtClean="0"/>
              <a:t>В целях подтверждения даты рождения ребенка заемщика необходимо предоставление свидетельства о рождении (только в отношении несовершеннолетних детей);</a:t>
            </a:r>
          </a:p>
          <a:p>
            <a:pPr marL="285750" indent="-285750" algn="just">
              <a:buFont typeface="Wingdings" panose="05000000000000000000" pitchFamily="2" charset="2"/>
              <a:buChar char="ü"/>
            </a:pPr>
            <a:r>
              <a:rPr lang="ru-RU" sz="1200" dirty="0" smtClean="0"/>
              <a:t>В целях подтверждения регистрации брака может быть предоставлено свидетельство о заключении брака или паспорт с отметкой о регистрации брака;</a:t>
            </a:r>
          </a:p>
          <a:p>
            <a:pPr marL="285750" indent="-285750" algn="just">
              <a:buFont typeface="Wingdings" panose="05000000000000000000" pitchFamily="2" charset="2"/>
              <a:buChar char="ü"/>
            </a:pPr>
            <a:r>
              <a:rPr lang="ru-RU" sz="1200" dirty="0" smtClean="0"/>
              <a:t>В </a:t>
            </a:r>
            <a:r>
              <a:rPr lang="ru-RU" sz="1200" dirty="0"/>
              <a:t>случае если заемщик или супруг (супруга) заемщика согласно Условий программы «Дальневосточная ипотека» является (ранее являлся) заемщиком (солидарным заемщиком) или поручителем по другому ипотечному кредиту, по которому кредитор получает (ранее получал) возмещение в соответствии с Условиями программы «Дальневосточная ипотека» - процентная ставка равна Предельному размеру процентной </a:t>
            </a:r>
            <a:r>
              <a:rPr lang="ru-RU" sz="1200" dirty="0" smtClean="0"/>
              <a:t>ставки;</a:t>
            </a:r>
          </a:p>
          <a:p>
            <a:pPr marL="285750" indent="-285750" algn="just">
              <a:buFont typeface="Wingdings" panose="05000000000000000000" pitchFamily="2" charset="2"/>
              <a:buChar char="ü"/>
            </a:pPr>
            <a:r>
              <a:rPr lang="ru-RU" sz="1200" dirty="0" smtClean="0"/>
              <a:t>Контроль соблюдения требования об отсутствии у заемщика (любого из солидарных заемщиков) согласно Условий программы «Дальневосточная ипотека» кредитов, в том числе погашенных, предоставленных Банком или любым иным кредитором в соответствии с Условиями программы «Дальневосточная ипотека» на этапе до выдачи кредита и регулируется внутренней нормативной документацией Банка. Наличие другого кредита по программе является стоп-фактором к выдаче кредита по данному продукту Банком.</a:t>
            </a:r>
          </a:p>
          <a:p>
            <a:pPr marL="285750" indent="-285750" algn="just">
              <a:buFont typeface="Wingdings" panose="05000000000000000000" pitchFamily="2" charset="2"/>
              <a:buChar char="ü"/>
            </a:pPr>
            <a:r>
              <a:rPr lang="ru-RU" sz="1200" dirty="0" smtClean="0"/>
              <a:t>Перекредитование/рефинансирование (полное гашение) предшествующих ипотечных кредитов/займов не допускается;</a:t>
            </a:r>
          </a:p>
          <a:p>
            <a:pPr marL="285750" indent="-285750" algn="just">
              <a:buFont typeface="Wingdings" panose="05000000000000000000" pitchFamily="2" charset="2"/>
              <a:buChar char="ü"/>
            </a:pPr>
            <a:endParaRPr lang="ru-RU" sz="1200" dirty="0"/>
          </a:p>
          <a:p>
            <a:pPr marL="285750" indent="-285750" algn="just">
              <a:buFont typeface="Wingdings" panose="05000000000000000000" pitchFamily="2" charset="2"/>
              <a:buChar char="ü"/>
            </a:pPr>
            <a:r>
              <a:rPr lang="ru-RU" sz="1200" dirty="0" smtClean="0"/>
              <a:t>В </a:t>
            </a:r>
            <a:r>
              <a:rPr lang="ru-RU" sz="1200" dirty="0"/>
              <a:t>отношении категории «Молодая семья»/ категории «Участник программы повышения мобильности трудовых ресурсов»: если заемщик по Условиям программы «Дальневосточная ипотека», а также супруг (супруга) такого Заемщика по категории «Молодая семья» (если имеется на дату заключения договора о предоставлении денежных средств) на дату заключения договора о предоставлении денежных средств не были зарегистрированы по месту жительства на территориях субъектов Российской Федерации, входящих в состав Дальневосточного федерального округа</a:t>
            </a:r>
            <a:r>
              <a:rPr lang="ru-RU" sz="1200" dirty="0" smtClean="0"/>
              <a:t>: в </a:t>
            </a:r>
            <a:r>
              <a:rPr lang="ru-RU" sz="1200" dirty="0"/>
              <a:t>случае непредставления кредитору документа в отношении себя, подтверждающего факт регистрации по месту жительства по адресу </a:t>
            </a:r>
            <a:r>
              <a:rPr lang="ru-RU" sz="1200" dirty="0" smtClean="0"/>
              <a:t>жилого помещения</a:t>
            </a:r>
            <a:r>
              <a:rPr lang="ru-RU" sz="1200" dirty="0"/>
              <a:t>, построенного или приобретенного с использованием заемных средств, предоставленных по кредитному договору, в период начиная с </a:t>
            </a:r>
            <a:r>
              <a:rPr lang="ru-RU" sz="1200" dirty="0" smtClean="0"/>
              <a:t>271-го дня </a:t>
            </a:r>
            <a:r>
              <a:rPr lang="ru-RU" sz="1200" dirty="0"/>
              <a:t>со дня государственной регистрации права собственности на такое помещение до даты, отстоящей на 5 (пять) лет от даты выдачи кредита </a:t>
            </a:r>
            <a:r>
              <a:rPr lang="ru-RU" sz="1200" dirty="0" smtClean="0"/>
              <a:t>– процентная </a:t>
            </a:r>
            <a:r>
              <a:rPr lang="ru-RU" sz="1200" dirty="0"/>
              <a:t>ставка равна </a:t>
            </a:r>
            <a:r>
              <a:rPr lang="ru-RU" sz="1200" dirty="0" smtClean="0"/>
              <a:t>предельному </a:t>
            </a:r>
            <a:r>
              <a:rPr lang="ru-RU" sz="1200" dirty="0"/>
              <a:t>размеру процентной ставки. В случае исполнения указанной обязанности после повышения ставки, </a:t>
            </a:r>
            <a:r>
              <a:rPr lang="ru-RU" sz="1200" dirty="0" smtClean="0"/>
              <a:t>процентная ставка </a:t>
            </a:r>
            <a:r>
              <a:rPr lang="ru-RU" sz="1200" dirty="0"/>
              <a:t>уменьшается на числовое значение процентных пунктов, на которое производилось увеличение процентной ставки по указанным основаниям.</a:t>
            </a:r>
          </a:p>
          <a:p>
            <a:pPr algn="just"/>
            <a:endParaRPr lang="ru-RU" sz="1200" dirty="0"/>
          </a:p>
          <a:p>
            <a:pPr algn="just"/>
            <a:endParaRPr lang="ru-RU" sz="1200" dirty="0" smtClean="0"/>
          </a:p>
          <a:p>
            <a:pPr algn="just"/>
            <a:endParaRPr lang="ru-RU" sz="1200" dirty="0" smtClean="0"/>
          </a:p>
          <a:p>
            <a:pPr algn="just"/>
            <a:endParaRPr lang="ru-RU" sz="1200" dirty="0" smtClean="0"/>
          </a:p>
          <a:p>
            <a:endParaRPr lang="ru-RU" sz="1200" dirty="0"/>
          </a:p>
        </p:txBody>
      </p:sp>
    </p:spTree>
    <p:extLst>
      <p:ext uri="{BB962C8B-B14F-4D97-AF65-F5344CB8AC3E}">
        <p14:creationId xmlns:p14="http://schemas.microsoft.com/office/powerpoint/2010/main" val="311539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92094" y="168841"/>
            <a:ext cx="6938868" cy="615553"/>
          </a:xfrm>
        </p:spPr>
        <p:txBody>
          <a:bodyPr>
            <a:normAutofit fontScale="90000"/>
          </a:bodyPr>
          <a:lstStyle/>
          <a:p>
            <a:pPr marL="285750" indent="-285750" algn="ctr"/>
            <a:r>
              <a:rPr lang="ru-RU" i="1" dirty="0">
                <a:solidFill>
                  <a:schemeClr val="tx1"/>
                </a:solidFill>
              </a:rPr>
              <a:t>Прочие условия</a:t>
            </a:r>
          </a:p>
        </p:txBody>
      </p:sp>
      <p:sp>
        <p:nvSpPr>
          <p:cNvPr id="5" name="TextBox 4"/>
          <p:cNvSpPr txBox="1"/>
          <p:nvPr/>
        </p:nvSpPr>
        <p:spPr>
          <a:xfrm>
            <a:off x="699149" y="5884620"/>
            <a:ext cx="10809889" cy="738664"/>
          </a:xfrm>
          <a:prstGeom prst="rect">
            <a:avLst/>
          </a:prstGeom>
          <a:noFill/>
        </p:spPr>
        <p:txBody>
          <a:bodyPr wrap="square" rtlCol="0">
            <a:spAutoFit/>
          </a:bodyPr>
          <a:lstStyle/>
          <a:p>
            <a:endParaRPr lang="ru-RU" sz="1400" dirty="0"/>
          </a:p>
          <a:p>
            <a:r>
              <a:rPr lang="ru-RU" sz="1400" dirty="0"/>
              <a:t>При цели кредита на приобретение квартиры на стадии строительства, приобретаемая квартира должна находится в доме, включенном в </a:t>
            </a:r>
            <a:r>
              <a:rPr lang="ru-RU" sz="1400" dirty="0">
                <a:hlinkClick r:id="rId2">
                  <a:extLst>
                    <a:ext uri="{A12FA001-AC4F-418D-AE19-62706E023703}">
                      <ahyp:hlinkClr xmlns="" xmlns:ahyp="http://schemas.microsoft.com/office/drawing/2018/hyperlinkcolor" val="tx"/>
                    </a:ext>
                  </a:extLst>
                </a:hlinkClick>
              </a:rPr>
              <a:t> </a:t>
            </a:r>
            <a:r>
              <a:rPr lang="ru-RU" sz="1400" u="sng" dirty="0"/>
              <a:t>перечень аккредитованных объектов </a:t>
            </a:r>
            <a:r>
              <a:rPr lang="ru-RU" sz="1400" dirty="0"/>
              <a:t>и соответствовать требованиям закона 214-ФЗ.</a:t>
            </a:r>
          </a:p>
        </p:txBody>
      </p:sp>
      <p:pic>
        <p:nvPicPr>
          <p:cNvPr id="6" name="Рисунок 5"/>
          <p:cNvPicPr>
            <a:picLocks noChangeAspect="1"/>
          </p:cNvPicPr>
          <p:nvPr/>
        </p:nvPicPr>
        <p:blipFill>
          <a:blip r:embed="rId3"/>
          <a:stretch>
            <a:fillRect/>
          </a:stretch>
        </p:blipFill>
        <p:spPr>
          <a:xfrm>
            <a:off x="801411" y="1128009"/>
            <a:ext cx="1738981" cy="1368055"/>
          </a:xfrm>
          <a:prstGeom prst="rect">
            <a:avLst/>
          </a:prstGeom>
        </p:spPr>
      </p:pic>
      <p:sp>
        <p:nvSpPr>
          <p:cNvPr id="7" name="TextBox 6"/>
          <p:cNvSpPr txBox="1"/>
          <p:nvPr/>
        </p:nvSpPr>
        <p:spPr>
          <a:xfrm>
            <a:off x="3094958" y="1069296"/>
            <a:ext cx="7103485" cy="2031325"/>
          </a:xfrm>
          <a:prstGeom prst="rect">
            <a:avLst/>
          </a:prstGeom>
          <a:noFill/>
        </p:spPr>
        <p:txBody>
          <a:bodyPr wrap="square" rtlCol="0">
            <a:spAutoFit/>
          </a:bodyPr>
          <a:lstStyle/>
          <a:p>
            <a:pPr marL="285750" indent="-285750">
              <a:buFont typeface="Wingdings" panose="05000000000000000000" pitchFamily="2" charset="2"/>
              <a:buChar char="ü"/>
            </a:pPr>
            <a:r>
              <a:rPr lang="ru-RU" sz="1400" dirty="0"/>
              <a:t>Для получения кредита регистрация на территории ДФО не является обязательным </a:t>
            </a:r>
            <a:r>
              <a:rPr lang="ru-RU" sz="1400" dirty="0" smtClean="0"/>
              <a:t>условием;</a:t>
            </a:r>
            <a:endParaRPr lang="ru-RU" sz="1400" dirty="0"/>
          </a:p>
          <a:p>
            <a:pPr marL="285750" indent="-285750">
              <a:buFont typeface="Wingdings" panose="05000000000000000000" pitchFamily="2" charset="2"/>
              <a:buChar char="ü"/>
            </a:pPr>
            <a:r>
              <a:rPr lang="ru-RU" sz="1400" dirty="0"/>
              <a:t>После регистрации права собственности на приобретенный (построенный) объект необходимо зарегистрироваться по адресу объекта в течение 270 дней с даты </a:t>
            </a:r>
            <a:r>
              <a:rPr lang="ru-RU" sz="1400" dirty="0" smtClean="0"/>
              <a:t>регистрации, </a:t>
            </a:r>
            <a:r>
              <a:rPr lang="ru-RU" sz="1400" dirty="0"/>
              <a:t>если </a:t>
            </a:r>
            <a:r>
              <a:rPr lang="ru-RU" sz="1400" dirty="0" smtClean="0"/>
              <a:t>заемщик, </a:t>
            </a:r>
            <a:r>
              <a:rPr lang="ru-RU" sz="1400" dirty="0"/>
              <a:t>а также супруг (супруга) такого Заемщика по категории «Молодая семья» </a:t>
            </a:r>
            <a:r>
              <a:rPr lang="ru-RU" sz="1400" dirty="0" smtClean="0"/>
              <a:t>на </a:t>
            </a:r>
            <a:r>
              <a:rPr lang="ru-RU" sz="1400" dirty="0"/>
              <a:t>дату заключения договора о </a:t>
            </a:r>
            <a:r>
              <a:rPr lang="ru-RU" sz="1400" dirty="0" smtClean="0"/>
              <a:t>предоставлении </a:t>
            </a:r>
            <a:r>
              <a:rPr lang="ru-RU" sz="1400" dirty="0"/>
              <a:t>денежных средств не были зарегистрированы по месту жительства на территориях субъектов Российской Федерации, входящих в состав Дальневосточного федерального округа</a:t>
            </a:r>
          </a:p>
        </p:txBody>
      </p:sp>
      <p:pic>
        <p:nvPicPr>
          <p:cNvPr id="8" name="Рисунок 7"/>
          <p:cNvPicPr>
            <a:picLocks noChangeAspect="1"/>
          </p:cNvPicPr>
          <p:nvPr/>
        </p:nvPicPr>
        <p:blipFill>
          <a:blip r:embed="rId4"/>
          <a:stretch>
            <a:fillRect/>
          </a:stretch>
        </p:blipFill>
        <p:spPr>
          <a:xfrm>
            <a:off x="853976" y="3834674"/>
            <a:ext cx="1738981" cy="1242470"/>
          </a:xfrm>
          <a:prstGeom prst="rect">
            <a:avLst/>
          </a:prstGeom>
        </p:spPr>
      </p:pic>
      <p:sp>
        <p:nvSpPr>
          <p:cNvPr id="9" name="Прямоугольник 8"/>
          <p:cNvSpPr/>
          <p:nvPr/>
        </p:nvSpPr>
        <p:spPr>
          <a:xfrm>
            <a:off x="2672197" y="3600967"/>
            <a:ext cx="7419153" cy="1384995"/>
          </a:xfrm>
          <a:prstGeom prst="rect">
            <a:avLst/>
          </a:prstGeom>
        </p:spPr>
        <p:txBody>
          <a:bodyPr wrap="square">
            <a:spAutoFit/>
          </a:bodyPr>
          <a:lstStyle/>
          <a:p>
            <a:r>
              <a:rPr lang="ru-RU" sz="1400" dirty="0"/>
              <a:t>              Стаж работы: </a:t>
            </a:r>
          </a:p>
          <a:p>
            <a:endParaRPr lang="ru-RU" sz="1400" dirty="0"/>
          </a:p>
          <a:p>
            <a:pPr marL="742950" lvl="1" indent="-285750">
              <a:buFont typeface="Wingdings" panose="05000000000000000000" pitchFamily="2" charset="2"/>
              <a:buChar char="ü"/>
            </a:pPr>
            <a:r>
              <a:rPr lang="ru-RU" sz="1400" dirty="0"/>
              <a:t>Работники по найму — не менее 3 месяцев на последнем месте (испытательный срок должен быть пройден или отсутствовать</a:t>
            </a:r>
            <a:r>
              <a:rPr lang="ru-RU" sz="1400" dirty="0" smtClean="0"/>
              <a:t>);</a:t>
            </a:r>
            <a:endParaRPr lang="ru-RU" sz="1400" dirty="0"/>
          </a:p>
          <a:p>
            <a:pPr marL="742950" lvl="1" indent="-285750">
              <a:buFont typeface="Wingdings" panose="05000000000000000000" pitchFamily="2" charset="2"/>
              <a:buChar char="ü"/>
            </a:pPr>
            <a:r>
              <a:rPr lang="ru-RU" sz="1400" dirty="0"/>
              <a:t>Для ИП и собственников бизнеса — безубыточная предпринимательская деятельность не менее 24 месяцев.</a:t>
            </a:r>
          </a:p>
        </p:txBody>
      </p:sp>
      <p:sp>
        <p:nvSpPr>
          <p:cNvPr id="10" name="TextBox 9"/>
          <p:cNvSpPr txBox="1"/>
          <p:nvPr/>
        </p:nvSpPr>
        <p:spPr>
          <a:xfrm>
            <a:off x="699149" y="5477843"/>
            <a:ext cx="8320818" cy="307777"/>
          </a:xfrm>
          <a:prstGeom prst="rect">
            <a:avLst/>
          </a:prstGeom>
          <a:noFill/>
        </p:spPr>
        <p:txBody>
          <a:bodyPr wrap="square" rtlCol="0">
            <a:spAutoFit/>
          </a:bodyPr>
          <a:lstStyle/>
          <a:p>
            <a:r>
              <a:rPr lang="ru-RU" sz="1400" dirty="0">
                <a:solidFill>
                  <a:srgbClr val="FF0000"/>
                </a:solidFill>
              </a:rPr>
              <a:t>!!!</a:t>
            </a:r>
            <a:r>
              <a:rPr lang="ru-RU" sz="1400" dirty="0"/>
              <a:t> По одному кредиту заемщиками (солидарными заемщиками) могут быть до 4 человек.</a:t>
            </a:r>
          </a:p>
        </p:txBody>
      </p:sp>
    </p:spTree>
    <p:extLst>
      <p:ext uri="{BB962C8B-B14F-4D97-AF65-F5344CB8AC3E}">
        <p14:creationId xmlns:p14="http://schemas.microsoft.com/office/powerpoint/2010/main" val="1702177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extLst>
              <p:ext uri="{D42A27DB-BD31-4B8C-83A1-F6EECF244321}">
                <p14:modId xmlns:p14="http://schemas.microsoft.com/office/powerpoint/2010/main" val="3902107553"/>
              </p:ext>
            </p:extLst>
          </p:nvPr>
        </p:nvGraphicFramePr>
        <p:xfrm>
          <a:off x="74140" y="904567"/>
          <a:ext cx="10190205" cy="5933119"/>
        </p:xfrm>
        <a:graphic>
          <a:graphicData uri="http://schemas.openxmlformats.org/drawingml/2006/table">
            <a:tbl>
              <a:tblPr>
                <a:effectLst>
                  <a:innerShdw blurRad="63500" dist="50800" dir="13500000">
                    <a:prstClr val="black">
                      <a:alpha val="50000"/>
                    </a:prstClr>
                  </a:innerShdw>
                </a:effectLst>
                <a:tableStyleId>{5C22544A-7EE6-4342-B048-85BDC9FD1C3A}</a:tableStyleId>
              </a:tblPr>
              <a:tblGrid>
                <a:gridCol w="1764806">
                  <a:extLst>
                    <a:ext uri="{9D8B030D-6E8A-4147-A177-3AD203B41FA5}">
                      <a16:colId xmlns:a16="http://schemas.microsoft.com/office/drawing/2014/main" xmlns="" val="356555041"/>
                    </a:ext>
                  </a:extLst>
                </a:gridCol>
                <a:gridCol w="741729">
                  <a:extLst>
                    <a:ext uri="{9D8B030D-6E8A-4147-A177-3AD203B41FA5}">
                      <a16:colId xmlns:a16="http://schemas.microsoft.com/office/drawing/2014/main" xmlns="" val="1159359253"/>
                    </a:ext>
                  </a:extLst>
                </a:gridCol>
                <a:gridCol w="682051">
                  <a:extLst>
                    <a:ext uri="{9D8B030D-6E8A-4147-A177-3AD203B41FA5}">
                      <a16:colId xmlns:a16="http://schemas.microsoft.com/office/drawing/2014/main" xmlns="" val="3389538470"/>
                    </a:ext>
                  </a:extLst>
                </a:gridCol>
                <a:gridCol w="673524">
                  <a:extLst>
                    <a:ext uri="{9D8B030D-6E8A-4147-A177-3AD203B41FA5}">
                      <a16:colId xmlns:a16="http://schemas.microsoft.com/office/drawing/2014/main" xmlns="" val="1900167081"/>
                    </a:ext>
                  </a:extLst>
                </a:gridCol>
                <a:gridCol w="807719">
                  <a:extLst>
                    <a:ext uri="{9D8B030D-6E8A-4147-A177-3AD203B41FA5}">
                      <a16:colId xmlns:a16="http://schemas.microsoft.com/office/drawing/2014/main" xmlns="" val="1295636829"/>
                    </a:ext>
                  </a:extLst>
                </a:gridCol>
                <a:gridCol w="744229">
                  <a:extLst>
                    <a:ext uri="{9D8B030D-6E8A-4147-A177-3AD203B41FA5}">
                      <a16:colId xmlns:a16="http://schemas.microsoft.com/office/drawing/2014/main" xmlns="" val="4166848105"/>
                    </a:ext>
                  </a:extLst>
                </a:gridCol>
                <a:gridCol w="686980">
                  <a:extLst>
                    <a:ext uri="{9D8B030D-6E8A-4147-A177-3AD203B41FA5}">
                      <a16:colId xmlns:a16="http://schemas.microsoft.com/office/drawing/2014/main" xmlns="" val="1668849992"/>
                    </a:ext>
                  </a:extLst>
                </a:gridCol>
                <a:gridCol w="1104075">
                  <a:extLst>
                    <a:ext uri="{9D8B030D-6E8A-4147-A177-3AD203B41FA5}">
                      <a16:colId xmlns:a16="http://schemas.microsoft.com/office/drawing/2014/main" xmlns="" val="945849808"/>
                    </a:ext>
                  </a:extLst>
                </a:gridCol>
                <a:gridCol w="891438">
                  <a:extLst>
                    <a:ext uri="{9D8B030D-6E8A-4147-A177-3AD203B41FA5}">
                      <a16:colId xmlns:a16="http://schemas.microsoft.com/office/drawing/2014/main" xmlns="" val="1379044450"/>
                    </a:ext>
                  </a:extLst>
                </a:gridCol>
                <a:gridCol w="760585">
                  <a:extLst>
                    <a:ext uri="{9D8B030D-6E8A-4147-A177-3AD203B41FA5}">
                      <a16:colId xmlns:a16="http://schemas.microsoft.com/office/drawing/2014/main" xmlns="" val="2423231750"/>
                    </a:ext>
                  </a:extLst>
                </a:gridCol>
                <a:gridCol w="621554">
                  <a:extLst>
                    <a:ext uri="{9D8B030D-6E8A-4147-A177-3AD203B41FA5}">
                      <a16:colId xmlns:a16="http://schemas.microsoft.com/office/drawing/2014/main" xmlns="" val="3981431757"/>
                    </a:ext>
                  </a:extLst>
                </a:gridCol>
                <a:gridCol w="711515">
                  <a:extLst>
                    <a:ext uri="{9D8B030D-6E8A-4147-A177-3AD203B41FA5}">
                      <a16:colId xmlns:a16="http://schemas.microsoft.com/office/drawing/2014/main" xmlns="" val="52056514"/>
                    </a:ext>
                  </a:extLst>
                </a:gridCol>
              </a:tblGrid>
              <a:tr h="258303">
                <a:tc>
                  <a:txBody>
                    <a:bodyPr/>
                    <a:lstStyle/>
                    <a:p>
                      <a:pPr algn="ctr" fontAlgn="b"/>
                      <a:r>
                        <a:rPr lang="ru-RU" sz="900" b="1" i="1" u="none" strike="noStrike" dirty="0">
                          <a:solidFill>
                            <a:schemeClr val="tx1"/>
                          </a:solidFill>
                          <a:effectLst/>
                          <a:latin typeface="Trebuchet MS" panose="020B0603020202020204" pitchFamily="34" charset="0"/>
                        </a:rPr>
                        <a:t>Наименование МО</a:t>
                      </a:r>
                    </a:p>
                  </a:txBody>
                  <a:tcPr marL="6229" marR="6229" marT="6229" marB="0" anchor="b">
                    <a:solidFill>
                      <a:schemeClr val="accent1">
                        <a:lumMod val="60000"/>
                        <a:lumOff val="40000"/>
                      </a:schemeClr>
                    </a:solidFill>
                  </a:tcPr>
                </a:tc>
                <a:tc>
                  <a:txBody>
                    <a:bodyPr/>
                    <a:lstStyle/>
                    <a:p>
                      <a:pPr marL="0" indent="0" algn="ctr" fontAlgn="b">
                        <a:buFont typeface="+mj-lt"/>
                        <a:buNone/>
                      </a:pPr>
                      <a:r>
                        <a:rPr lang="ru-RU" sz="800" b="1" i="1" u="none" strike="noStrike" dirty="0">
                          <a:solidFill>
                            <a:schemeClr val="tx1"/>
                          </a:solidFill>
                          <a:effectLst/>
                          <a:latin typeface="Trebuchet MS" panose="020B0603020202020204" pitchFamily="34" charset="0"/>
                        </a:rPr>
                        <a:t>ПАО «Сбербанк»</a:t>
                      </a:r>
                    </a:p>
                  </a:txBody>
                  <a:tcPr marL="6229" marR="6229" marT="6229" marB="0" anchor="b">
                    <a:solidFill>
                      <a:schemeClr val="accent1">
                        <a:lumMod val="60000"/>
                        <a:lumOff val="40000"/>
                      </a:schemeClr>
                    </a:solidFill>
                  </a:tcPr>
                </a:tc>
                <a:tc>
                  <a:txBody>
                    <a:bodyPr/>
                    <a:lstStyle/>
                    <a:p>
                      <a:pPr marL="0" indent="0" algn="ctr" fontAlgn="b">
                        <a:buFont typeface="+mj-lt"/>
                        <a:buNone/>
                      </a:pPr>
                      <a:r>
                        <a:rPr lang="ru-RU" sz="800" b="1" i="1" u="none" strike="noStrike" dirty="0">
                          <a:solidFill>
                            <a:schemeClr val="tx1"/>
                          </a:solidFill>
                          <a:effectLst/>
                          <a:latin typeface="Trebuchet MS" panose="020B0603020202020204" pitchFamily="34" charset="0"/>
                        </a:rPr>
                        <a:t>ПАО </a:t>
                      </a:r>
                    </a:p>
                    <a:p>
                      <a:pPr marL="0" indent="0" algn="ctr" fontAlgn="b">
                        <a:buFont typeface="+mj-lt"/>
                        <a:buNone/>
                      </a:pPr>
                      <a:r>
                        <a:rPr lang="ru-RU" sz="800" b="1" i="1" u="none" strike="noStrike" dirty="0">
                          <a:solidFill>
                            <a:schemeClr val="tx1"/>
                          </a:solidFill>
                          <a:effectLst/>
                          <a:latin typeface="Trebuchet MS" panose="020B0603020202020204" pitchFamily="34" charset="0"/>
                        </a:rPr>
                        <a:t>«ВТБ»</a:t>
                      </a:r>
                    </a:p>
                  </a:txBody>
                  <a:tcPr marL="6229" marR="6229" marT="6229" marB="0" anchor="b">
                    <a:solidFill>
                      <a:schemeClr val="accent1">
                        <a:lumMod val="60000"/>
                        <a:lumOff val="40000"/>
                      </a:schemeClr>
                    </a:solidFill>
                  </a:tcPr>
                </a:tc>
                <a:tc>
                  <a:txBody>
                    <a:bodyPr/>
                    <a:lstStyle/>
                    <a:p>
                      <a:pPr marL="0" indent="0" algn="ctr" fontAlgn="b">
                        <a:buFont typeface="+mj-lt"/>
                        <a:buNone/>
                      </a:pPr>
                      <a:r>
                        <a:rPr lang="ru-RU" sz="800" b="1" i="1" u="none" strike="noStrike" dirty="0">
                          <a:solidFill>
                            <a:schemeClr val="tx1"/>
                          </a:solidFill>
                          <a:effectLst/>
                          <a:latin typeface="Trebuchet MS" panose="020B0603020202020204" pitchFamily="34" charset="0"/>
                        </a:rPr>
                        <a:t>ПАО </a:t>
                      </a:r>
                    </a:p>
                    <a:p>
                      <a:pPr marL="0" indent="0" algn="ctr" fontAlgn="b">
                        <a:buFont typeface="+mj-lt"/>
                        <a:buNone/>
                      </a:pPr>
                      <a:r>
                        <a:rPr lang="ru-RU" sz="800" b="1" i="1" u="none" strike="noStrike" dirty="0">
                          <a:solidFill>
                            <a:schemeClr val="tx1"/>
                          </a:solidFill>
                          <a:effectLst/>
                          <a:latin typeface="Trebuchet MS" panose="020B0603020202020204" pitchFamily="34" charset="0"/>
                        </a:rPr>
                        <a:t>«АТБ»</a:t>
                      </a:r>
                    </a:p>
                  </a:txBody>
                  <a:tcPr marL="6229" marR="6229" marT="6229" marB="0" anchor="b">
                    <a:solidFill>
                      <a:schemeClr val="accent1">
                        <a:lumMod val="60000"/>
                        <a:lumOff val="40000"/>
                      </a:schemeClr>
                    </a:solidFill>
                  </a:tcPr>
                </a:tc>
                <a:tc>
                  <a:txBody>
                    <a:bodyPr/>
                    <a:lstStyle/>
                    <a:p>
                      <a:pPr marL="0" indent="0" algn="ctr" fontAlgn="b">
                        <a:buFont typeface="+mj-lt"/>
                        <a:buNone/>
                      </a:pPr>
                      <a:r>
                        <a:rPr lang="ru-RU" sz="800" b="1" i="1" u="none" strike="noStrike" dirty="0">
                          <a:solidFill>
                            <a:schemeClr val="tx1"/>
                          </a:solidFill>
                          <a:effectLst/>
                          <a:latin typeface="Trebuchet MS" panose="020B0603020202020204" pitchFamily="34" charset="0"/>
                        </a:rPr>
                        <a:t>АО «Газпромбанк»</a:t>
                      </a:r>
                    </a:p>
                  </a:txBody>
                  <a:tcPr marL="6229" marR="6229" marT="6229" marB="0" anchor="b">
                    <a:solidFill>
                      <a:schemeClr val="accent1">
                        <a:lumMod val="60000"/>
                        <a:lumOff val="40000"/>
                      </a:schemeClr>
                    </a:solidFill>
                  </a:tcPr>
                </a:tc>
                <a:tc>
                  <a:txBody>
                    <a:bodyPr/>
                    <a:lstStyle/>
                    <a:p>
                      <a:pPr marL="0" indent="0" algn="ctr" fontAlgn="b">
                        <a:buFont typeface="+mj-lt"/>
                        <a:buNone/>
                      </a:pPr>
                      <a:r>
                        <a:rPr lang="ru-RU" sz="800" b="1" i="1" u="none" strike="noStrike" dirty="0">
                          <a:solidFill>
                            <a:schemeClr val="tx1"/>
                          </a:solidFill>
                          <a:effectLst/>
                          <a:latin typeface="Trebuchet MS" panose="020B0603020202020204" pitchFamily="34" charset="0"/>
                        </a:rPr>
                        <a:t>ПАО</a:t>
                      </a:r>
                    </a:p>
                    <a:p>
                      <a:pPr marL="0" indent="0" algn="ctr" fontAlgn="b">
                        <a:buFont typeface="+mj-lt"/>
                        <a:buNone/>
                      </a:pPr>
                      <a:r>
                        <a:rPr lang="ru-RU" sz="800" b="1" i="1" u="none" strike="noStrike" dirty="0">
                          <a:solidFill>
                            <a:schemeClr val="tx1"/>
                          </a:solidFill>
                          <a:effectLst/>
                          <a:latin typeface="Trebuchet MS" panose="020B0603020202020204" pitchFamily="34" charset="0"/>
                        </a:rPr>
                        <a:t> «</a:t>
                      </a:r>
                      <a:r>
                        <a:rPr lang="ru-RU" sz="800" b="1" i="1" u="none" strike="noStrike" dirty="0" err="1">
                          <a:solidFill>
                            <a:schemeClr val="tx1"/>
                          </a:solidFill>
                          <a:effectLst/>
                          <a:latin typeface="Trebuchet MS" panose="020B0603020202020204" pitchFamily="34" charset="0"/>
                        </a:rPr>
                        <a:t>Россельхоз</a:t>
                      </a:r>
                      <a:endParaRPr lang="ru-RU" sz="800" b="1" i="1" u="none" strike="noStrike" dirty="0">
                        <a:solidFill>
                          <a:schemeClr val="tx1"/>
                        </a:solidFill>
                        <a:effectLst/>
                        <a:latin typeface="Trebuchet MS" panose="020B0603020202020204" pitchFamily="34" charset="0"/>
                      </a:endParaRPr>
                    </a:p>
                    <a:p>
                      <a:pPr marL="0" indent="0" algn="ctr" fontAlgn="b">
                        <a:buFont typeface="+mj-lt"/>
                        <a:buNone/>
                      </a:pPr>
                      <a:r>
                        <a:rPr lang="ru-RU" sz="800" b="1" i="1" u="none" strike="noStrike" dirty="0">
                          <a:solidFill>
                            <a:schemeClr val="tx1"/>
                          </a:solidFill>
                          <a:effectLst/>
                          <a:latin typeface="Trebuchet MS" panose="020B0603020202020204" pitchFamily="34" charset="0"/>
                        </a:rPr>
                        <a:t>банк»</a:t>
                      </a:r>
                    </a:p>
                  </a:txBody>
                  <a:tcPr marL="6229" marR="6229" marT="6229" marB="0" anchor="b">
                    <a:solidFill>
                      <a:schemeClr val="accent1">
                        <a:lumMod val="60000"/>
                        <a:lumOff val="40000"/>
                      </a:schemeClr>
                    </a:solidFill>
                  </a:tcPr>
                </a:tc>
                <a:tc>
                  <a:txBody>
                    <a:bodyPr/>
                    <a:lstStyle/>
                    <a:p>
                      <a:pPr marL="0" indent="0" algn="ctr" fontAlgn="b">
                        <a:buFont typeface="+mj-lt"/>
                        <a:buNone/>
                      </a:pPr>
                      <a:r>
                        <a:rPr lang="ru-RU" sz="800" b="1" i="1" u="none" strike="noStrike" dirty="0">
                          <a:solidFill>
                            <a:schemeClr val="tx1"/>
                          </a:solidFill>
                          <a:effectLst/>
                          <a:latin typeface="Trebuchet MS" panose="020B0603020202020204" pitchFamily="34" charset="0"/>
                        </a:rPr>
                        <a:t>ПАО «Росбанк»</a:t>
                      </a:r>
                    </a:p>
                  </a:txBody>
                  <a:tcPr marL="6229" marR="6229" marT="6229" marB="0" anchor="b">
                    <a:solidFill>
                      <a:schemeClr val="accent1">
                        <a:lumMod val="60000"/>
                        <a:lumOff val="40000"/>
                      </a:schemeClr>
                    </a:solidFill>
                  </a:tcPr>
                </a:tc>
                <a:tc>
                  <a:txBody>
                    <a:bodyPr/>
                    <a:lstStyle/>
                    <a:p>
                      <a:pPr marL="0" indent="0" algn="ctr" fontAlgn="b">
                        <a:buFont typeface="+mj-lt"/>
                        <a:buNone/>
                      </a:pPr>
                      <a:r>
                        <a:rPr lang="ru-RU" sz="800" b="1" i="1" u="none" strike="noStrike" dirty="0">
                          <a:solidFill>
                            <a:schemeClr val="tx1"/>
                          </a:solidFill>
                          <a:effectLst/>
                          <a:latin typeface="Trebuchet MS" panose="020B0603020202020204" pitchFamily="34" charset="0"/>
                        </a:rPr>
                        <a:t>ПАО «Дальневосточный»</a:t>
                      </a:r>
                    </a:p>
                    <a:p>
                      <a:pPr marL="0" indent="0" algn="ctr" fontAlgn="b">
                        <a:buFont typeface="+mj-lt"/>
                        <a:buNone/>
                      </a:pPr>
                      <a:r>
                        <a:rPr lang="ru-RU" sz="800" b="1" i="1" u="none" strike="noStrike" dirty="0">
                          <a:solidFill>
                            <a:schemeClr val="tx1"/>
                          </a:solidFill>
                          <a:effectLst/>
                          <a:latin typeface="Trebuchet MS" panose="020B0603020202020204" pitchFamily="34" charset="0"/>
                        </a:rPr>
                        <a:t> банк</a:t>
                      </a:r>
                    </a:p>
                  </a:txBody>
                  <a:tcPr marL="6229" marR="6229" marT="6229" marB="0" anchor="b">
                    <a:solidFill>
                      <a:schemeClr val="accent1">
                        <a:lumMod val="60000"/>
                        <a:lumOff val="40000"/>
                      </a:schemeClr>
                    </a:solidFill>
                  </a:tcPr>
                </a:tc>
                <a:tc>
                  <a:txBody>
                    <a:bodyPr/>
                    <a:lstStyle/>
                    <a:p>
                      <a:pPr marL="0" indent="0" algn="ctr" fontAlgn="b">
                        <a:buFont typeface="+mj-lt"/>
                        <a:buNone/>
                      </a:pPr>
                      <a:r>
                        <a:rPr lang="ru-RU" sz="800" b="1" i="1" u="none" strike="noStrike" dirty="0">
                          <a:solidFill>
                            <a:schemeClr val="tx1"/>
                          </a:solidFill>
                          <a:effectLst/>
                          <a:latin typeface="Trebuchet MS" panose="020B0603020202020204" pitchFamily="34" charset="0"/>
                        </a:rPr>
                        <a:t>ПАО </a:t>
                      </a:r>
                    </a:p>
                    <a:p>
                      <a:pPr marL="0" indent="0" algn="ctr" fontAlgn="b">
                        <a:buFont typeface="+mj-lt"/>
                        <a:buNone/>
                      </a:pPr>
                      <a:r>
                        <a:rPr lang="ru-RU" sz="800" b="1" i="1" u="none" strike="noStrike" dirty="0">
                          <a:solidFill>
                            <a:schemeClr val="tx1"/>
                          </a:solidFill>
                          <a:effectLst/>
                          <a:latin typeface="Trebuchet MS" panose="020B0603020202020204" pitchFamily="34" charset="0"/>
                        </a:rPr>
                        <a:t>«ФК Открытие»</a:t>
                      </a:r>
                    </a:p>
                  </a:txBody>
                  <a:tcPr marL="6229" marR="6229" marT="6229" marB="0" anchor="b">
                    <a:solidFill>
                      <a:schemeClr val="accent1">
                        <a:lumMod val="60000"/>
                        <a:lumOff val="40000"/>
                      </a:schemeClr>
                    </a:solidFill>
                  </a:tcPr>
                </a:tc>
                <a:tc>
                  <a:txBody>
                    <a:bodyPr/>
                    <a:lstStyle/>
                    <a:p>
                      <a:pPr marL="0" indent="0" algn="ctr" fontAlgn="b">
                        <a:buFont typeface="+mj-lt"/>
                        <a:buNone/>
                      </a:pPr>
                      <a:r>
                        <a:rPr lang="ru-RU" sz="800" b="1" i="1" u="none" strike="noStrike" dirty="0">
                          <a:solidFill>
                            <a:schemeClr val="tx1"/>
                          </a:solidFill>
                          <a:effectLst/>
                          <a:latin typeface="Trebuchet MS" panose="020B0603020202020204" pitchFamily="34" charset="0"/>
                        </a:rPr>
                        <a:t>ПАО</a:t>
                      </a:r>
                    </a:p>
                    <a:p>
                      <a:pPr marL="0" indent="0" algn="ctr" fontAlgn="b">
                        <a:buFont typeface="+mj-lt"/>
                        <a:buNone/>
                      </a:pPr>
                      <a:r>
                        <a:rPr lang="ru-RU" sz="800" b="1" i="1" u="none" strike="noStrike" dirty="0">
                          <a:solidFill>
                            <a:schemeClr val="tx1"/>
                          </a:solidFill>
                          <a:effectLst/>
                          <a:latin typeface="Trebuchet MS" panose="020B0603020202020204" pitchFamily="34" charset="0"/>
                        </a:rPr>
                        <a:t>«</a:t>
                      </a:r>
                      <a:r>
                        <a:rPr lang="ru-RU" sz="800" b="1" i="1" u="none" strike="noStrike" dirty="0" err="1">
                          <a:solidFill>
                            <a:schemeClr val="tx1"/>
                          </a:solidFill>
                          <a:effectLst/>
                          <a:latin typeface="Trebuchet MS" panose="020B0603020202020204" pitchFamily="34" charset="0"/>
                        </a:rPr>
                        <a:t>Совкомбанк</a:t>
                      </a:r>
                      <a:r>
                        <a:rPr lang="ru-RU" sz="800" b="1" i="1" u="none" strike="noStrike" dirty="0">
                          <a:solidFill>
                            <a:schemeClr val="tx1"/>
                          </a:solidFill>
                          <a:effectLst/>
                          <a:latin typeface="Trebuchet MS" panose="020B0603020202020204" pitchFamily="34" charset="0"/>
                        </a:rPr>
                        <a:t>»</a:t>
                      </a:r>
                    </a:p>
                  </a:txBody>
                  <a:tcPr marL="6229" marR="6229" marT="6229" marB="0" anchor="b">
                    <a:solidFill>
                      <a:schemeClr val="accent1">
                        <a:lumMod val="60000"/>
                        <a:lumOff val="40000"/>
                      </a:schemeClr>
                    </a:solidFill>
                  </a:tcPr>
                </a:tc>
                <a:tc>
                  <a:txBody>
                    <a:bodyPr/>
                    <a:lstStyle/>
                    <a:p>
                      <a:pPr marL="0" indent="0" algn="ctr" fontAlgn="b">
                        <a:buFont typeface="+mj-lt"/>
                        <a:buNone/>
                      </a:pPr>
                      <a:r>
                        <a:rPr lang="ru-RU" sz="800" b="1" i="1" u="none" strike="noStrike" dirty="0">
                          <a:solidFill>
                            <a:schemeClr val="tx1"/>
                          </a:solidFill>
                          <a:effectLst/>
                          <a:latin typeface="Trebuchet MS" panose="020B0603020202020204" pitchFamily="34" charset="0"/>
                        </a:rPr>
                        <a:t>АО КБ «Долинск»</a:t>
                      </a:r>
                    </a:p>
                  </a:txBody>
                  <a:tcPr marL="6229" marR="6229" marT="6229" marB="0" anchor="b">
                    <a:solidFill>
                      <a:schemeClr val="accent1">
                        <a:lumMod val="60000"/>
                        <a:lumOff val="40000"/>
                      </a:schemeClr>
                    </a:solidFill>
                  </a:tcPr>
                </a:tc>
                <a:tc>
                  <a:txBody>
                    <a:bodyPr/>
                    <a:lstStyle/>
                    <a:p>
                      <a:pPr marL="0" indent="0" algn="ctr" fontAlgn="b">
                        <a:buFont typeface="+mj-lt"/>
                        <a:buNone/>
                      </a:pPr>
                      <a:r>
                        <a:rPr lang="ru-RU" sz="800" b="1" i="1" u="none" strike="noStrike" dirty="0">
                          <a:solidFill>
                            <a:schemeClr val="tx1"/>
                          </a:solidFill>
                          <a:effectLst/>
                          <a:latin typeface="Trebuchet MS" panose="020B0603020202020204" pitchFamily="34" charset="0"/>
                        </a:rPr>
                        <a:t>ПАО «КБ Восточный»</a:t>
                      </a:r>
                    </a:p>
                  </a:txBody>
                  <a:tcPr marL="6229" marR="6229" marT="6229" marB="0" anchor="b">
                    <a:solidFill>
                      <a:schemeClr val="accent1">
                        <a:lumMod val="60000"/>
                        <a:lumOff val="40000"/>
                      </a:schemeClr>
                    </a:solidFill>
                  </a:tcPr>
                </a:tc>
                <a:extLst>
                  <a:ext uri="{0D108BD9-81ED-4DB2-BD59-A6C34878D82A}">
                    <a16:rowId xmlns:a16="http://schemas.microsoft.com/office/drawing/2014/main" xmlns="" val="3424307990"/>
                  </a:ext>
                </a:extLst>
              </a:tr>
              <a:tr h="313318">
                <a:tc>
                  <a:txBody>
                    <a:bodyPr/>
                    <a:lstStyle/>
                    <a:p>
                      <a:pPr algn="ctr" fontAlgn="b"/>
                      <a:r>
                        <a:rPr lang="ru-RU" sz="900" b="1" i="1" u="sng" strike="noStrike" dirty="0">
                          <a:effectLst/>
                          <a:latin typeface="Trebuchet MS" panose="020B0603020202020204" pitchFamily="34" charset="0"/>
                        </a:rPr>
                        <a:t>Александровск-Сахалинский район</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3157589187"/>
                  </a:ext>
                </a:extLst>
              </a:tr>
              <a:tr h="195044">
                <a:tc>
                  <a:txBody>
                    <a:bodyPr/>
                    <a:lstStyle/>
                    <a:p>
                      <a:pPr algn="ctr" fontAlgn="b"/>
                      <a:r>
                        <a:rPr lang="ru-RU" sz="900" b="1" i="1" u="sng" strike="noStrike" dirty="0" err="1">
                          <a:effectLst/>
                          <a:latin typeface="Trebuchet MS" panose="020B0603020202020204" pitchFamily="34" charset="0"/>
                        </a:rPr>
                        <a:t>Анивский</a:t>
                      </a:r>
                      <a:r>
                        <a:rPr lang="ru-RU" sz="900" b="1" i="1" u="sng" strike="noStrike" dirty="0">
                          <a:effectLst/>
                          <a:latin typeface="Trebuchet MS" panose="020B0603020202020204" pitchFamily="34" charset="0"/>
                        </a:rPr>
                        <a:t> городской округ</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1505889134"/>
                  </a:ext>
                </a:extLst>
              </a:tr>
              <a:tr h="195044">
                <a:tc>
                  <a:txBody>
                    <a:bodyPr/>
                    <a:lstStyle/>
                    <a:p>
                      <a:pPr algn="ctr" fontAlgn="b"/>
                      <a:r>
                        <a:rPr lang="ru-RU" sz="900" b="1" i="1" u="sng" strike="noStrike" dirty="0" err="1">
                          <a:effectLst/>
                          <a:latin typeface="Trebuchet MS" panose="020B0603020202020204" pitchFamily="34" charset="0"/>
                        </a:rPr>
                        <a:t>Долинский</a:t>
                      </a:r>
                      <a:r>
                        <a:rPr lang="ru-RU" sz="900" b="1" i="1" u="sng" strike="noStrike" dirty="0">
                          <a:effectLst/>
                          <a:latin typeface="Trebuchet MS" panose="020B0603020202020204" pitchFamily="34" charset="0"/>
                        </a:rPr>
                        <a:t> городской округ</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21924001"/>
                  </a:ext>
                </a:extLst>
              </a:tr>
              <a:tr h="313318">
                <a:tc>
                  <a:txBody>
                    <a:bodyPr/>
                    <a:lstStyle/>
                    <a:p>
                      <a:pPr algn="ctr" fontAlgn="b"/>
                      <a:r>
                        <a:rPr lang="ru-RU" sz="900" b="1" i="1" u="sng" strike="noStrike" dirty="0" err="1">
                          <a:effectLst/>
                          <a:latin typeface="Trebuchet MS" panose="020B0603020202020204" pitchFamily="34" charset="0"/>
                        </a:rPr>
                        <a:t>Корсаковский</a:t>
                      </a:r>
                      <a:r>
                        <a:rPr lang="ru-RU" sz="900" b="1" i="1" u="sng" strike="noStrike" dirty="0">
                          <a:effectLst/>
                          <a:latin typeface="Trebuchet MS" panose="020B0603020202020204" pitchFamily="34" charset="0"/>
                        </a:rPr>
                        <a:t> городской округ</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1958607774"/>
                  </a:ext>
                </a:extLst>
              </a:tr>
              <a:tr h="195044">
                <a:tc>
                  <a:txBody>
                    <a:bodyPr/>
                    <a:lstStyle/>
                    <a:p>
                      <a:pPr algn="ctr" fontAlgn="b"/>
                      <a:r>
                        <a:rPr lang="ru-RU" sz="900" b="1" i="1" u="sng" strike="noStrike" dirty="0">
                          <a:effectLst/>
                          <a:latin typeface="Trebuchet MS" panose="020B0603020202020204" pitchFamily="34" charset="0"/>
                        </a:rPr>
                        <a:t>Курильский городской округ</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3174922880"/>
                  </a:ext>
                </a:extLst>
              </a:tr>
              <a:tr h="313318">
                <a:tc>
                  <a:txBody>
                    <a:bodyPr/>
                    <a:lstStyle/>
                    <a:p>
                      <a:pPr algn="ctr" fontAlgn="b"/>
                      <a:r>
                        <a:rPr lang="ru-RU" sz="900" b="1" i="1" u="sng" strike="noStrike" dirty="0" err="1">
                          <a:effectLst/>
                          <a:latin typeface="Trebuchet MS" panose="020B0603020202020204" pitchFamily="34" charset="0"/>
                        </a:rPr>
                        <a:t>Макаровский</a:t>
                      </a:r>
                      <a:r>
                        <a:rPr lang="ru-RU" sz="900" b="1" i="1" u="sng" strike="noStrike" dirty="0">
                          <a:effectLst/>
                          <a:latin typeface="Trebuchet MS" panose="020B0603020202020204" pitchFamily="34" charset="0"/>
                        </a:rPr>
                        <a:t> городской округ</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1207041402"/>
                  </a:ext>
                </a:extLst>
              </a:tr>
              <a:tr h="195044">
                <a:tc>
                  <a:txBody>
                    <a:bodyPr/>
                    <a:lstStyle/>
                    <a:p>
                      <a:pPr algn="ctr" fontAlgn="b"/>
                      <a:r>
                        <a:rPr lang="ru-RU" sz="900" b="1" i="1" u="sng" strike="noStrike" dirty="0" err="1">
                          <a:effectLst/>
                          <a:latin typeface="Trebuchet MS" panose="020B0603020202020204" pitchFamily="34" charset="0"/>
                        </a:rPr>
                        <a:t>Невельский</a:t>
                      </a:r>
                      <a:r>
                        <a:rPr lang="ru-RU" sz="900" b="1" i="1" u="sng" strike="noStrike" dirty="0">
                          <a:effectLst/>
                          <a:latin typeface="Trebuchet MS" panose="020B0603020202020204" pitchFamily="34" charset="0"/>
                        </a:rPr>
                        <a:t> городской округ</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1469033825"/>
                  </a:ext>
                </a:extLst>
              </a:tr>
              <a:tr h="195044">
                <a:tc>
                  <a:txBody>
                    <a:bodyPr/>
                    <a:lstStyle/>
                    <a:p>
                      <a:pPr algn="ctr" fontAlgn="b"/>
                      <a:r>
                        <a:rPr lang="ru-RU" sz="900" b="1" i="1" u="sng" strike="noStrike" dirty="0">
                          <a:effectLst/>
                          <a:latin typeface="Trebuchet MS" panose="020B0603020202020204" pitchFamily="34" charset="0"/>
                        </a:rPr>
                        <a:t>Городской округ </a:t>
                      </a:r>
                      <a:r>
                        <a:rPr lang="ru-RU" sz="900" b="1" i="1" u="sng" strike="noStrike" dirty="0" err="1">
                          <a:effectLst/>
                          <a:latin typeface="Trebuchet MS" panose="020B0603020202020204" pitchFamily="34" charset="0"/>
                        </a:rPr>
                        <a:t>Ногликский</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194294522"/>
                  </a:ext>
                </a:extLst>
              </a:tr>
              <a:tr h="195044">
                <a:tc>
                  <a:txBody>
                    <a:bodyPr/>
                    <a:lstStyle/>
                    <a:p>
                      <a:pPr algn="ctr" fontAlgn="b"/>
                      <a:r>
                        <a:rPr lang="ru-RU" sz="900" b="1" i="1" u="sng" strike="noStrike" dirty="0">
                          <a:effectLst/>
                          <a:latin typeface="Trebuchet MS" panose="020B0603020202020204" pitchFamily="34" charset="0"/>
                        </a:rPr>
                        <a:t>Городской округ "</a:t>
                      </a:r>
                      <a:r>
                        <a:rPr lang="ru-RU" sz="900" b="1" i="1" u="sng" strike="noStrike" dirty="0" err="1">
                          <a:effectLst/>
                          <a:latin typeface="Trebuchet MS" panose="020B0603020202020204" pitchFamily="34" charset="0"/>
                        </a:rPr>
                        <a:t>Охинский</a:t>
                      </a:r>
                      <a:r>
                        <a:rPr lang="ru-RU" sz="900" b="1" i="1" u="sng" strike="noStrike" dirty="0">
                          <a:effectLst/>
                          <a:latin typeface="Trebuchet MS" panose="020B0603020202020204" pitchFamily="34" charset="0"/>
                        </a:rPr>
                        <a:t>"</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3628994204"/>
                  </a:ext>
                </a:extLst>
              </a:tr>
              <a:tr h="313318">
                <a:tc>
                  <a:txBody>
                    <a:bodyPr/>
                    <a:lstStyle/>
                    <a:p>
                      <a:pPr algn="ctr" fontAlgn="b"/>
                      <a:r>
                        <a:rPr lang="ru-RU" sz="900" b="1" i="1" u="sng" strike="noStrike" dirty="0" err="1">
                          <a:effectLst/>
                          <a:latin typeface="Trebuchet MS" panose="020B0603020202020204" pitchFamily="34" charset="0"/>
                        </a:rPr>
                        <a:t>Поронайский</a:t>
                      </a:r>
                      <a:r>
                        <a:rPr lang="ru-RU" sz="900" b="1" i="1" u="sng" strike="noStrike" dirty="0">
                          <a:effectLst/>
                          <a:latin typeface="Trebuchet MS" panose="020B0603020202020204" pitchFamily="34" charset="0"/>
                        </a:rPr>
                        <a:t> городской округ</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4092084393"/>
                  </a:ext>
                </a:extLst>
              </a:tr>
              <a:tr h="313318">
                <a:tc>
                  <a:txBody>
                    <a:bodyPr/>
                    <a:lstStyle/>
                    <a:p>
                      <a:pPr algn="ctr" fontAlgn="b"/>
                      <a:r>
                        <a:rPr lang="ru-RU" sz="900" b="1" i="1" u="sng" strike="noStrike" dirty="0">
                          <a:effectLst/>
                          <a:latin typeface="Trebuchet MS" panose="020B0603020202020204" pitchFamily="34" charset="0"/>
                        </a:rPr>
                        <a:t>Северо-Курильский городской округ</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422923519"/>
                  </a:ext>
                </a:extLst>
              </a:tr>
              <a:tr h="313318">
                <a:tc>
                  <a:txBody>
                    <a:bodyPr/>
                    <a:lstStyle/>
                    <a:p>
                      <a:pPr algn="ctr" fontAlgn="b"/>
                      <a:r>
                        <a:rPr lang="ru-RU" sz="900" b="1" i="1" u="sng" strike="noStrike" dirty="0">
                          <a:effectLst/>
                          <a:latin typeface="Trebuchet MS" panose="020B0603020202020204" pitchFamily="34" charset="0"/>
                        </a:rPr>
                        <a:t>Городской округ "</a:t>
                      </a:r>
                      <a:r>
                        <a:rPr lang="ru-RU" sz="900" b="1" i="1" u="sng" strike="noStrike" dirty="0" err="1">
                          <a:effectLst/>
                          <a:latin typeface="Trebuchet MS" panose="020B0603020202020204" pitchFamily="34" charset="0"/>
                        </a:rPr>
                        <a:t>Смирныховский</a:t>
                      </a:r>
                      <a:r>
                        <a:rPr lang="ru-RU" sz="900" b="1" i="1" u="sng" strike="noStrike" dirty="0">
                          <a:effectLst/>
                          <a:latin typeface="Trebuchet MS" panose="020B0603020202020204" pitchFamily="34" charset="0"/>
                        </a:rPr>
                        <a:t>"</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3381724863"/>
                  </a:ext>
                </a:extLst>
              </a:tr>
              <a:tr h="313318">
                <a:tc>
                  <a:txBody>
                    <a:bodyPr/>
                    <a:lstStyle/>
                    <a:p>
                      <a:pPr algn="ctr" fontAlgn="b"/>
                      <a:r>
                        <a:rPr lang="ru-RU" sz="900" b="1" i="1" u="sng" strike="noStrike" dirty="0" err="1">
                          <a:effectLst/>
                          <a:latin typeface="Trebuchet MS" panose="020B0603020202020204" pitchFamily="34" charset="0"/>
                        </a:rPr>
                        <a:t>Томаринский</a:t>
                      </a:r>
                      <a:r>
                        <a:rPr lang="ru-RU" sz="900" b="1" i="1" u="sng" strike="noStrike" dirty="0">
                          <a:effectLst/>
                          <a:latin typeface="Trebuchet MS" panose="020B0603020202020204" pitchFamily="34" charset="0"/>
                        </a:rPr>
                        <a:t> городской округ</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57690489"/>
                  </a:ext>
                </a:extLst>
              </a:tr>
              <a:tr h="195044">
                <a:tc>
                  <a:txBody>
                    <a:bodyPr/>
                    <a:lstStyle/>
                    <a:p>
                      <a:pPr algn="ctr" fontAlgn="b"/>
                      <a:r>
                        <a:rPr lang="ru-RU" sz="900" b="1" i="1" u="sng" strike="noStrike" dirty="0" err="1">
                          <a:effectLst/>
                          <a:latin typeface="Trebuchet MS" panose="020B0603020202020204" pitchFamily="34" charset="0"/>
                        </a:rPr>
                        <a:t>Тымовский</a:t>
                      </a:r>
                      <a:r>
                        <a:rPr lang="ru-RU" sz="900" b="1" i="1" u="sng" strike="noStrike" dirty="0">
                          <a:effectLst/>
                          <a:latin typeface="Trebuchet MS" panose="020B0603020202020204" pitchFamily="34" charset="0"/>
                        </a:rPr>
                        <a:t> городской округ</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128211870"/>
                  </a:ext>
                </a:extLst>
              </a:tr>
              <a:tr h="313318">
                <a:tc>
                  <a:txBody>
                    <a:bodyPr/>
                    <a:lstStyle/>
                    <a:p>
                      <a:pPr algn="ctr" fontAlgn="b"/>
                      <a:r>
                        <a:rPr lang="ru-RU" sz="900" b="1" i="1" u="sng" strike="noStrike" dirty="0" err="1">
                          <a:effectLst/>
                          <a:latin typeface="Trebuchet MS" panose="020B0603020202020204" pitchFamily="34" charset="0"/>
                        </a:rPr>
                        <a:t>Углегорский</a:t>
                      </a:r>
                      <a:r>
                        <a:rPr lang="ru-RU" sz="900" b="1" i="1" u="sng" strike="noStrike" dirty="0">
                          <a:effectLst/>
                          <a:latin typeface="Trebuchet MS" panose="020B0603020202020204" pitchFamily="34" charset="0"/>
                        </a:rPr>
                        <a:t> городской округ</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637722392"/>
                  </a:ext>
                </a:extLst>
              </a:tr>
              <a:tr h="195044">
                <a:tc>
                  <a:txBody>
                    <a:bodyPr/>
                    <a:lstStyle/>
                    <a:p>
                      <a:pPr algn="ctr" fontAlgn="b"/>
                      <a:r>
                        <a:rPr lang="ru-RU" sz="900" b="1" i="1" u="sng" strike="noStrike" dirty="0">
                          <a:effectLst/>
                          <a:latin typeface="Trebuchet MS" panose="020B0603020202020204" pitchFamily="34" charset="0"/>
                        </a:rPr>
                        <a:t>Холмский городской округ</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105012157"/>
                  </a:ext>
                </a:extLst>
              </a:tr>
              <a:tr h="343779">
                <a:tc>
                  <a:txBody>
                    <a:bodyPr/>
                    <a:lstStyle/>
                    <a:p>
                      <a:pPr algn="ctr" fontAlgn="b"/>
                      <a:r>
                        <a:rPr lang="ru-RU" sz="900" b="1" i="1" u="sng" strike="noStrike" dirty="0">
                          <a:effectLst/>
                          <a:latin typeface="Trebuchet MS" panose="020B0603020202020204" pitchFamily="34" charset="0"/>
                        </a:rPr>
                        <a:t>Городской округ "Город Южно-Сахалинский" </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2550644322"/>
                  </a:ext>
                </a:extLst>
              </a:tr>
              <a:tr h="837137">
                <a:tc>
                  <a:txBody>
                    <a:bodyPr/>
                    <a:lstStyle/>
                    <a:p>
                      <a:pPr algn="ctr" fontAlgn="b"/>
                      <a:r>
                        <a:rPr lang="ru-RU" sz="900" b="1" i="1" u="sng" strike="noStrike" dirty="0">
                          <a:effectLst/>
                          <a:latin typeface="Trebuchet MS" panose="020B0603020202020204" pitchFamily="34" charset="0"/>
                        </a:rPr>
                        <a:t>Южно-Курильский городской округ</a:t>
                      </a:r>
                      <a:endParaRPr lang="ru-RU" sz="900" b="1" i="1" u="sng" strike="noStrike" dirty="0">
                        <a:solidFill>
                          <a:srgbClr val="000000"/>
                        </a:solidFill>
                        <a:effectLst/>
                        <a:latin typeface="Trebuchet MS" panose="020B0603020202020204" pitchFamily="34" charset="0"/>
                      </a:endParaRPr>
                    </a:p>
                    <a:p>
                      <a:pPr algn="ctr" fontAlgn="b"/>
                      <a:r>
                        <a:rPr lang="ru-RU" sz="900" i="1" u="none" strike="noStrike" dirty="0">
                          <a:effectLst/>
                          <a:latin typeface="Trebuchet MS" panose="020B0603020202020204" pitchFamily="34" charset="0"/>
                        </a:rPr>
                        <a:t> </a:t>
                      </a:r>
                      <a:endParaRPr lang="ru-RU" sz="900" b="0" i="1" u="none" strike="noStrike" dirty="0">
                        <a:solidFill>
                          <a:srgbClr val="000000"/>
                        </a:solidFill>
                        <a:effectLst/>
                        <a:latin typeface="Trebuchet MS" panose="020B0603020202020204" pitchFamily="34" charset="0"/>
                      </a:endParaRPr>
                    </a:p>
                    <a:p>
                      <a:pPr algn="ctr" fontAlgn="b"/>
                      <a:r>
                        <a:rPr lang="ru-RU" sz="900" i="1" u="none" strike="noStrike" dirty="0">
                          <a:effectLst/>
                          <a:latin typeface="Trebuchet MS" panose="020B0603020202020204" pitchFamily="34" charset="0"/>
                        </a:rPr>
                        <a:t> </a:t>
                      </a:r>
                      <a:endParaRPr lang="ru-RU" sz="900" b="0" i="1"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3658828388"/>
                  </a:ext>
                </a:extLst>
              </a:tr>
              <a:tr h="313318">
                <a:tc>
                  <a:txBody>
                    <a:bodyPr/>
                    <a:lstStyle/>
                    <a:p>
                      <a:pPr algn="ctr" fontAlgn="b"/>
                      <a:r>
                        <a:rPr lang="ru-RU" sz="900" i="1" u="none" strike="noStrike" dirty="0">
                          <a:effectLst/>
                          <a:latin typeface="Trebuchet MS" panose="020B0603020202020204" pitchFamily="34" charset="0"/>
                        </a:rPr>
                        <a:t>Телефон бесплатной «горячей» линии</a:t>
                      </a:r>
                      <a:endParaRPr lang="ru-RU" sz="900" b="0" i="1"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800" u="none" strike="noStrike" dirty="0">
                          <a:effectLst/>
                          <a:latin typeface="Trebuchet MS" panose="020B0603020202020204" pitchFamily="34" charset="0"/>
                        </a:rPr>
                        <a:t>88005555550</a:t>
                      </a:r>
                      <a:endParaRPr lang="ru-RU" sz="8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800" u="none" strike="noStrike" dirty="0">
                          <a:effectLst/>
                          <a:latin typeface="Trebuchet MS" panose="020B0603020202020204" pitchFamily="34" charset="0"/>
                        </a:rPr>
                        <a:t>88001002424</a:t>
                      </a:r>
                      <a:endParaRPr lang="ru-RU" sz="8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800" u="none" strike="noStrike" dirty="0">
                          <a:effectLst/>
                          <a:latin typeface="Trebuchet MS" panose="020B0603020202020204" pitchFamily="34" charset="0"/>
                        </a:rPr>
                        <a:t>88007758888</a:t>
                      </a:r>
                      <a:endParaRPr lang="ru-RU" sz="8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800" u="none" strike="noStrike" dirty="0">
                          <a:effectLst/>
                          <a:latin typeface="Trebuchet MS" panose="020B0603020202020204" pitchFamily="34" charset="0"/>
                        </a:rPr>
                        <a:t>88001000701</a:t>
                      </a:r>
                      <a:endParaRPr lang="ru-RU" sz="8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800" u="none" strike="noStrike" dirty="0">
                          <a:effectLst/>
                          <a:latin typeface="Trebuchet MS" panose="020B0603020202020204" pitchFamily="34" charset="0"/>
                        </a:rPr>
                        <a:t>88002000290</a:t>
                      </a:r>
                      <a:endParaRPr lang="ru-RU" sz="8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800" u="none" strike="noStrike" dirty="0">
                          <a:effectLst/>
                          <a:latin typeface="Trebuchet MS" panose="020B0603020202020204" pitchFamily="34" charset="0"/>
                        </a:rPr>
                        <a:t>88002005434</a:t>
                      </a:r>
                      <a:endParaRPr lang="ru-RU" sz="8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800" u="none" strike="noStrike" dirty="0">
                          <a:effectLst/>
                          <a:latin typeface="Trebuchet MS" panose="020B0603020202020204" pitchFamily="34" charset="0"/>
                        </a:rPr>
                        <a:t>88005552205</a:t>
                      </a:r>
                      <a:endParaRPr lang="ru-RU" sz="8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800" u="none" strike="noStrike" dirty="0">
                          <a:effectLst/>
                          <a:latin typeface="Trebuchet MS" panose="020B0603020202020204" pitchFamily="34" charset="0"/>
                        </a:rPr>
                        <a:t>88007007877</a:t>
                      </a:r>
                      <a:endParaRPr lang="ru-RU" sz="8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800" u="none" strike="noStrike" dirty="0" smtClean="0">
                          <a:effectLst/>
                          <a:latin typeface="Trebuchet MS" panose="020B0603020202020204" pitchFamily="34" charset="0"/>
                        </a:rPr>
                        <a:t>88001000006</a:t>
                      </a:r>
                      <a:endParaRPr lang="ru-RU" sz="8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800" u="none" strike="noStrike" dirty="0">
                          <a:effectLst/>
                          <a:latin typeface="Trebuchet MS" panose="020B0603020202020204" pitchFamily="34" charset="0"/>
                        </a:rPr>
                        <a:t>88002004575</a:t>
                      </a:r>
                      <a:endParaRPr lang="ru-RU" sz="8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800" u="none" strike="noStrike" dirty="0">
                          <a:effectLst/>
                          <a:latin typeface="Trebuchet MS" panose="020B0603020202020204" pitchFamily="34" charset="0"/>
                        </a:rPr>
                        <a:t>88001007100</a:t>
                      </a:r>
                      <a:endParaRPr lang="ru-RU" sz="8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3378819455"/>
                  </a:ext>
                </a:extLst>
              </a:tr>
            </a:tbl>
          </a:graphicData>
        </a:graphic>
      </p:graphicFrame>
      <p:sp>
        <p:nvSpPr>
          <p:cNvPr id="2" name="TextBox 1"/>
          <p:cNvSpPr txBox="1"/>
          <p:nvPr/>
        </p:nvSpPr>
        <p:spPr>
          <a:xfrm>
            <a:off x="2596919" y="138278"/>
            <a:ext cx="6215163"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prstDash val="sysDash"/>
          </a:ln>
          <a:effectLst>
            <a:innerShdw blurRad="63500" dist="50800" dir="13500000">
              <a:prstClr val="black">
                <a:alpha val="50000"/>
              </a:prstClr>
            </a:innerShdw>
          </a:effectLst>
        </p:spPr>
        <p:txBody>
          <a:bodyPr wrap="none" rtlCol="0">
            <a:spAutoFit/>
          </a:bodyPr>
          <a:lstStyle/>
          <a:p>
            <a:r>
              <a:rPr lang="ru-RU" i="1" dirty="0"/>
              <a:t>Список Банков, осуществляющих выдачу ипотечных</a:t>
            </a:r>
          </a:p>
          <a:p>
            <a:r>
              <a:rPr lang="ru-RU" i="1" dirty="0"/>
              <a:t> кредитов по программе «Дальневосточная ипотека»</a:t>
            </a:r>
          </a:p>
        </p:txBody>
      </p:sp>
      <p:pic>
        <p:nvPicPr>
          <p:cNvPr id="3" name="Рисунок 2"/>
          <p:cNvPicPr>
            <a:picLocks noChangeAspect="1"/>
          </p:cNvPicPr>
          <p:nvPr/>
        </p:nvPicPr>
        <p:blipFill>
          <a:blip r:embed="rId2"/>
          <a:stretch>
            <a:fillRect/>
          </a:stretch>
        </p:blipFill>
        <p:spPr>
          <a:xfrm>
            <a:off x="10478529" y="138278"/>
            <a:ext cx="1472239" cy="387353"/>
          </a:xfrm>
          <a:prstGeom prst="rect">
            <a:avLst/>
          </a:prstGeom>
          <a:pattFill prst="pct5">
            <a:fgClr>
              <a:schemeClr val="accent1">
                <a:tint val="20000"/>
              </a:schemeClr>
            </a:fgClr>
            <a:bgClr>
              <a:schemeClr val="bg1"/>
            </a:bgClr>
          </a:pattFill>
        </p:spPr>
      </p:pic>
      <p:pic>
        <p:nvPicPr>
          <p:cNvPr id="4" name="Рисунок 3"/>
          <p:cNvPicPr>
            <a:picLocks noChangeAspect="1"/>
          </p:cNvPicPr>
          <p:nvPr/>
        </p:nvPicPr>
        <p:blipFill>
          <a:blip r:embed="rId3"/>
          <a:stretch>
            <a:fillRect/>
          </a:stretch>
        </p:blipFill>
        <p:spPr>
          <a:xfrm>
            <a:off x="10478527" y="635416"/>
            <a:ext cx="1468911" cy="415930"/>
          </a:xfrm>
          <a:prstGeom prst="rect">
            <a:avLst/>
          </a:prstGeom>
          <a:effectLst>
            <a:outerShdw blurRad="50800" dist="50800" dir="5400000" algn="ctr" rotWithShape="0">
              <a:srgbClr val="000000">
                <a:alpha val="86000"/>
              </a:srgbClr>
            </a:outerShdw>
          </a:effectLst>
        </p:spPr>
      </p:pic>
      <p:pic>
        <p:nvPicPr>
          <p:cNvPr id="5" name="Рисунок 4"/>
          <p:cNvPicPr>
            <a:picLocks noChangeAspect="1"/>
          </p:cNvPicPr>
          <p:nvPr/>
        </p:nvPicPr>
        <p:blipFill>
          <a:blip r:embed="rId4"/>
          <a:stretch>
            <a:fillRect/>
          </a:stretch>
        </p:blipFill>
        <p:spPr>
          <a:xfrm>
            <a:off x="10478526" y="1161131"/>
            <a:ext cx="1468911" cy="406099"/>
          </a:xfrm>
          <a:prstGeom prst="rect">
            <a:avLst/>
          </a:prstGeom>
          <a:effectLst>
            <a:outerShdw blurRad="50800" dist="50800" dir="5400000" algn="ctr" rotWithShape="0">
              <a:srgbClr val="000000">
                <a:alpha val="86000"/>
              </a:srgbClr>
            </a:outerShdw>
          </a:effectLst>
        </p:spPr>
      </p:pic>
      <p:pic>
        <p:nvPicPr>
          <p:cNvPr id="6" name="Рисунок 5"/>
          <p:cNvPicPr>
            <a:picLocks noChangeAspect="1"/>
          </p:cNvPicPr>
          <p:nvPr/>
        </p:nvPicPr>
        <p:blipFill>
          <a:blip r:embed="rId5"/>
          <a:stretch>
            <a:fillRect/>
          </a:stretch>
        </p:blipFill>
        <p:spPr>
          <a:xfrm>
            <a:off x="10451803" y="1677015"/>
            <a:ext cx="1495634" cy="438211"/>
          </a:xfrm>
          <a:prstGeom prst="rect">
            <a:avLst/>
          </a:prstGeom>
          <a:effectLst>
            <a:outerShdw blurRad="50800" dist="50800" dir="5400000" algn="ctr" rotWithShape="0">
              <a:srgbClr val="000000">
                <a:alpha val="86000"/>
              </a:srgbClr>
            </a:outerShdw>
          </a:effectLst>
        </p:spPr>
      </p:pic>
      <p:pic>
        <p:nvPicPr>
          <p:cNvPr id="7" name="Рисунок 6"/>
          <p:cNvPicPr>
            <a:picLocks noChangeAspect="1"/>
          </p:cNvPicPr>
          <p:nvPr/>
        </p:nvPicPr>
        <p:blipFill>
          <a:blip r:embed="rId6"/>
          <a:stretch>
            <a:fillRect/>
          </a:stretch>
        </p:blipFill>
        <p:spPr>
          <a:xfrm>
            <a:off x="10451803" y="2192899"/>
            <a:ext cx="1495634" cy="428685"/>
          </a:xfrm>
          <a:prstGeom prst="rect">
            <a:avLst/>
          </a:prstGeom>
          <a:effectLst>
            <a:outerShdw blurRad="50800" dist="50800" dir="5400000" algn="ctr" rotWithShape="0">
              <a:srgbClr val="000000">
                <a:alpha val="86000"/>
              </a:srgbClr>
            </a:outerShdw>
          </a:effectLst>
        </p:spPr>
      </p:pic>
      <p:pic>
        <p:nvPicPr>
          <p:cNvPr id="8" name="Рисунок 7"/>
          <p:cNvPicPr>
            <a:picLocks noChangeAspect="1"/>
          </p:cNvPicPr>
          <p:nvPr/>
        </p:nvPicPr>
        <p:blipFill>
          <a:blip r:embed="rId7"/>
          <a:stretch>
            <a:fillRect/>
          </a:stretch>
        </p:blipFill>
        <p:spPr>
          <a:xfrm>
            <a:off x="10484216" y="3346240"/>
            <a:ext cx="1457529" cy="439359"/>
          </a:xfrm>
          <a:prstGeom prst="rect">
            <a:avLst/>
          </a:prstGeom>
          <a:effectLst>
            <a:outerShdw blurRad="50800" dist="50800" dir="5400000" algn="ctr" rotWithShape="0">
              <a:srgbClr val="000000">
                <a:alpha val="86000"/>
              </a:srgbClr>
            </a:outerShdw>
          </a:effectLst>
        </p:spPr>
      </p:pic>
      <p:pic>
        <p:nvPicPr>
          <p:cNvPr id="10" name="Рисунок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2835" y="2740895"/>
            <a:ext cx="1468910" cy="486034"/>
          </a:xfrm>
          <a:prstGeom prst="rect">
            <a:avLst/>
          </a:prstGeom>
          <a:effectLst>
            <a:outerShdw blurRad="50800" dist="50800" dir="5400000" algn="ctr" rotWithShape="0">
              <a:srgbClr val="000000">
                <a:alpha val="86000"/>
              </a:srgbClr>
            </a:outerShdw>
          </a:effectLst>
        </p:spPr>
      </p:pic>
      <p:pic>
        <p:nvPicPr>
          <p:cNvPr id="11" name="Рисунок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51803" y="3904910"/>
            <a:ext cx="1498965" cy="546142"/>
          </a:xfrm>
          <a:prstGeom prst="rect">
            <a:avLst/>
          </a:prstGeom>
          <a:effectLst>
            <a:outerShdw blurRad="50800" dist="50800" dir="5400000" algn="ctr" rotWithShape="0">
              <a:srgbClr val="000000">
                <a:alpha val="86000"/>
              </a:srgbClr>
            </a:outerShdw>
          </a:effectLst>
        </p:spPr>
      </p:pic>
      <p:pic>
        <p:nvPicPr>
          <p:cNvPr id="12" name="Рисунок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51803" y="4538776"/>
            <a:ext cx="1498965" cy="590258"/>
          </a:xfrm>
          <a:prstGeom prst="rect">
            <a:avLst/>
          </a:prstGeom>
          <a:effectLst>
            <a:outerShdw blurRad="50800" dist="50800" dir="5400000" algn="ctr" rotWithShape="0">
              <a:srgbClr val="000000">
                <a:alpha val="86000"/>
              </a:srgbClr>
            </a:outerShdw>
          </a:effectLst>
        </p:spPr>
      </p:pic>
      <p:pic>
        <p:nvPicPr>
          <p:cNvPr id="13" name="Рисунок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51803" y="5254141"/>
            <a:ext cx="1498965" cy="480237"/>
          </a:xfrm>
          <a:prstGeom prst="rect">
            <a:avLst/>
          </a:prstGeom>
          <a:effectLst>
            <a:outerShdw blurRad="50800" dist="50800" dir="5400000" algn="ctr" rotWithShape="0">
              <a:srgbClr val="000000">
                <a:alpha val="86000"/>
              </a:srgbClr>
            </a:outerShdw>
          </a:effectLst>
        </p:spPr>
      </p:pic>
      <p:pic>
        <p:nvPicPr>
          <p:cNvPr id="14" name="Рисунок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72835" y="5832027"/>
            <a:ext cx="1468910" cy="582504"/>
          </a:xfrm>
          <a:prstGeom prst="rect">
            <a:avLst/>
          </a:prstGeom>
          <a:effectLst>
            <a:outerShdw blurRad="50800" dist="50800" dir="5400000" algn="ctr" rotWithShape="0">
              <a:srgbClr val="000000">
                <a:alpha val="86000"/>
              </a:srgbClr>
            </a:outerShdw>
          </a:effectLst>
        </p:spPr>
      </p:pic>
    </p:spTree>
    <p:extLst>
      <p:ext uri="{BB962C8B-B14F-4D97-AF65-F5344CB8AC3E}">
        <p14:creationId xmlns:p14="http://schemas.microsoft.com/office/powerpoint/2010/main" val="948682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
  <TotalTime>1490</TotalTime>
  <Words>1643</Words>
  <Application>Microsoft Office PowerPoint</Application>
  <PresentationFormat>Широкоэкранный</PresentationFormat>
  <Paragraphs>373</Paragraphs>
  <Slides>9</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9</vt:i4>
      </vt:variant>
    </vt:vector>
  </HeadingPairs>
  <TitlesOfParts>
    <vt:vector size="17" baseType="lpstr">
      <vt:lpstr>Arial</vt:lpstr>
      <vt:lpstr>Calibri</vt:lpstr>
      <vt:lpstr>Tahoma</vt:lpstr>
      <vt:lpstr>Times New Roman</vt:lpstr>
      <vt:lpstr>Trebuchet MS</vt:lpstr>
      <vt:lpstr>Wingdings</vt:lpstr>
      <vt:lpstr>Wingdings 3</vt:lpstr>
      <vt:lpstr>Грань</vt:lpstr>
      <vt:lpstr>Презентация PowerPoint</vt:lpstr>
      <vt:lpstr>Презентация PowerPoint</vt:lpstr>
      <vt:lpstr>Цель кредита</vt:lpstr>
      <vt:lpstr>Процентная ставка и порядок погашения кредита</vt:lpstr>
      <vt:lpstr>Залоговое обеспечение</vt:lpstr>
      <vt:lpstr>Презентация PowerPoint</vt:lpstr>
      <vt:lpstr>Презентация PowerPoint</vt:lpstr>
      <vt:lpstr>Прочие условия</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Антон Мун</dc:creator>
  <cp:lastModifiedBy>User</cp:lastModifiedBy>
  <cp:revision>133</cp:revision>
  <cp:lastPrinted>2022-07-08T00:46:45Z</cp:lastPrinted>
  <dcterms:created xsi:type="dcterms:W3CDTF">2020-03-12T05:37:45Z</dcterms:created>
  <dcterms:modified xsi:type="dcterms:W3CDTF">2022-07-27T01:08:04Z</dcterms:modified>
</cp:coreProperties>
</file>